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5" r:id="rId1"/>
    <p:sldMasterId id="2147483759" r:id="rId2"/>
  </p:sldMasterIdLst>
  <p:notesMasterIdLst>
    <p:notesMasterId r:id="rId48"/>
  </p:notesMasterIdLst>
  <p:handoutMasterIdLst>
    <p:handoutMasterId r:id="rId49"/>
  </p:handoutMasterIdLst>
  <p:sldIdLst>
    <p:sldId id="371" r:id="rId3"/>
    <p:sldId id="359" r:id="rId4"/>
    <p:sldId id="265" r:id="rId5"/>
    <p:sldId id="266" r:id="rId6"/>
    <p:sldId id="267" r:id="rId7"/>
    <p:sldId id="321" r:id="rId8"/>
    <p:sldId id="269" r:id="rId9"/>
    <p:sldId id="276" r:id="rId10"/>
    <p:sldId id="271" r:id="rId11"/>
    <p:sldId id="272" r:id="rId12"/>
    <p:sldId id="273" r:id="rId13"/>
    <p:sldId id="274" r:id="rId14"/>
    <p:sldId id="275" r:id="rId15"/>
    <p:sldId id="277" r:id="rId16"/>
    <p:sldId id="278" r:id="rId17"/>
    <p:sldId id="322" r:id="rId18"/>
    <p:sldId id="332" r:id="rId19"/>
    <p:sldId id="333" r:id="rId20"/>
    <p:sldId id="334" r:id="rId21"/>
    <p:sldId id="335" r:id="rId22"/>
    <p:sldId id="339" r:id="rId23"/>
    <p:sldId id="338" r:id="rId24"/>
    <p:sldId id="340" r:id="rId25"/>
    <p:sldId id="337" r:id="rId26"/>
    <p:sldId id="336" r:id="rId27"/>
    <p:sldId id="341" r:id="rId28"/>
    <p:sldId id="342" r:id="rId29"/>
    <p:sldId id="343" r:id="rId30"/>
    <p:sldId id="344" r:id="rId31"/>
    <p:sldId id="345" r:id="rId32"/>
    <p:sldId id="346" r:id="rId33"/>
    <p:sldId id="349" r:id="rId34"/>
    <p:sldId id="350" r:id="rId35"/>
    <p:sldId id="351" r:id="rId36"/>
    <p:sldId id="352" r:id="rId37"/>
    <p:sldId id="353" r:id="rId38"/>
    <p:sldId id="355" r:id="rId39"/>
    <p:sldId id="354" r:id="rId40"/>
    <p:sldId id="364" r:id="rId41"/>
    <p:sldId id="365" r:id="rId42"/>
    <p:sldId id="366" r:id="rId43"/>
    <p:sldId id="367" r:id="rId44"/>
    <p:sldId id="368" r:id="rId45"/>
    <p:sldId id="323" r:id="rId46"/>
    <p:sldId id="370"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39" d="100"/>
          <a:sy n="39" d="100"/>
        </p:scale>
        <p:origin x="-104" y="-10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eintz\Documents\peri%20research\Green%20Growth\Green%20Chemicals\draft%20material\green%20chem%20report%20revised\green%20chemical%20revision%20III\data%20for%20figures%20revised%20report.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Heintz\Documents\peri%20research\Green%20Growth\Green%20Chemicals\draft%20material\green%20chem%20report%20revised\green%20chemical%20revision%20III\data%20for%20figures%20revised%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(5) Non-Pharmaceutical</a:t>
            </a:r>
            <a:r>
              <a:rPr lang="en-US" sz="1400" baseline="0">
                <a:latin typeface="Times New Roman" pitchFamily="18" charset="0"/>
                <a:cs typeface="Times New Roman" pitchFamily="18" charset="0"/>
              </a:rPr>
              <a:t> Chemical </a:t>
            </a:r>
            <a:r>
              <a:rPr lang="en-US" sz="1400" b="1" baseline="0">
                <a:latin typeface="Times New Roman" pitchFamily="18" charset="0"/>
                <a:cs typeface="Times New Roman" pitchFamily="18" charset="0"/>
              </a:rPr>
              <a:t>Employment,</a:t>
            </a:r>
            <a:r>
              <a:rPr lang="en-US" sz="1400" baseline="0">
                <a:latin typeface="Times New Roman" pitchFamily="18" charset="0"/>
                <a:cs typeface="Times New Roman" pitchFamily="18" charset="0"/>
              </a:rPr>
              <a:t> Actual and Projected Jobs (1992, 2010, and 2030).</a:t>
            </a:r>
            <a:endParaRPr lang="en-US" sz="1400">
              <a:latin typeface="Times New Roman" pitchFamily="18" charset="0"/>
              <a:cs typeface="Times New Roman" pitchFamily="18" charset="0"/>
            </a:endParaRPr>
          </a:p>
        </c:rich>
      </c:tx>
      <c:layout/>
      <c:overlay val="0"/>
    </c:title>
    <c:autoTitleDeleted val="0"/>
    <c:plotArea>
      <c:layout/>
      <c:barChart>
        <c:barDir val="col"/>
        <c:grouping val="clustered"/>
        <c:varyColors val="0"/>
        <c:dLbls>
          <c:showLegendKey val="0"/>
          <c:showVal val="0"/>
          <c:showCatName val="0"/>
          <c:showSerName val="0"/>
          <c:showPercent val="0"/>
          <c:showBubbleSize val="0"/>
        </c:dLbls>
        <c:gapWidth val="102"/>
        <c:axId val="685149336"/>
        <c:axId val="685147464"/>
      </c:barChart>
      <c:catAx>
        <c:axId val="685149336"/>
        <c:scaling>
          <c:orientation val="minMax"/>
        </c:scaling>
        <c:delete val="0"/>
        <c:axPos val="b"/>
        <c:majorTickMark val="none"/>
        <c:minorTickMark val="none"/>
        <c:tickLblPos val="nextTo"/>
        <c:txPr>
          <a:bodyPr/>
          <a:lstStyle/>
          <a:p>
            <a:pPr>
              <a:defRPr sz="1200">
                <a:latin typeface="Times New Roman" pitchFamily="18" charset="0"/>
                <a:cs typeface="Times New Roman" pitchFamily="18" charset="0"/>
              </a:defRPr>
            </a:pPr>
            <a:endParaRPr lang="en-US"/>
          </a:p>
        </c:txPr>
        <c:crossAx val="685147464"/>
        <c:crosses val="autoZero"/>
        <c:auto val="1"/>
        <c:lblAlgn val="ctr"/>
        <c:lblOffset val="100"/>
        <c:noMultiLvlLbl val="0"/>
      </c:catAx>
      <c:valAx>
        <c:axId val="685147464"/>
        <c:scaling>
          <c:orientation val="minMax"/>
        </c:scaling>
        <c:delete val="0"/>
        <c:axPos val="l"/>
        <c:majorGridlines/>
        <c:numFmt formatCode="_(* #,##0_);_(* \(#,##0\);_(* &quot;-&quot;??_);_(@_)" sourceLinked="1"/>
        <c:majorTickMark val="none"/>
        <c:minorTickMark val="none"/>
        <c:tickLblPos val="nextTo"/>
        <c:txPr>
          <a:bodyPr/>
          <a:lstStyle/>
          <a:p>
            <a:pPr>
              <a:defRPr sz="1200">
                <a:latin typeface="Times New Roman" pitchFamily="18" charset="0"/>
                <a:cs typeface="Times New Roman" pitchFamily="18" charset="0"/>
              </a:defRPr>
            </a:pPr>
            <a:endParaRPr lang="en-US"/>
          </a:p>
        </c:txPr>
        <c:crossAx val="685149336"/>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a:t>(17) Research and development expenditures as a percent of total output, 1989-2009.</a:t>
            </a:r>
          </a:p>
        </c:rich>
      </c:tx>
      <c:layout/>
      <c:overlay val="0"/>
    </c:title>
    <c:autoTitleDeleted val="0"/>
    <c:plotArea>
      <c:layout/>
      <c:lineChart>
        <c:grouping val="standard"/>
        <c:varyColors val="0"/>
        <c:ser>
          <c:idx val="0"/>
          <c:order val="0"/>
          <c:tx>
            <c:v>pharmaceuticals</c:v>
          </c:tx>
          <c:marker>
            <c:symbol val="none"/>
          </c:marker>
          <c:cat>
            <c:numRef>
              <c:f>Data7!$A$4:$A$24</c:f>
              <c:numCache>
                <c:formatCode>General</c:formatCode>
                <c:ptCount val="21"/>
                <c:pt idx="0">
                  <c:v>1989.0</c:v>
                </c:pt>
                <c:pt idx="1">
                  <c:v>1990.0</c:v>
                </c:pt>
                <c:pt idx="2">
                  <c:v>1991.0</c:v>
                </c:pt>
                <c:pt idx="3">
                  <c:v>1992.0</c:v>
                </c:pt>
                <c:pt idx="4">
                  <c:v>1993.0</c:v>
                </c:pt>
                <c:pt idx="5">
                  <c:v>1994.0</c:v>
                </c:pt>
                <c:pt idx="6">
                  <c:v>1995.0</c:v>
                </c:pt>
                <c:pt idx="7">
                  <c:v>1996.0</c:v>
                </c:pt>
                <c:pt idx="8">
                  <c:v>1997.0</c:v>
                </c:pt>
                <c:pt idx="9">
                  <c:v>1998.0</c:v>
                </c:pt>
                <c:pt idx="10">
                  <c:v>1999.0</c:v>
                </c:pt>
                <c:pt idx="11">
                  <c:v>2000.0</c:v>
                </c:pt>
                <c:pt idx="12">
                  <c:v>2001.0</c:v>
                </c:pt>
                <c:pt idx="13">
                  <c:v>2002.0</c:v>
                </c:pt>
                <c:pt idx="14">
                  <c:v>2003.0</c:v>
                </c:pt>
                <c:pt idx="15">
                  <c:v>2004.0</c:v>
                </c:pt>
                <c:pt idx="16">
                  <c:v>2005.0</c:v>
                </c:pt>
                <c:pt idx="17">
                  <c:v>2006.0</c:v>
                </c:pt>
                <c:pt idx="18">
                  <c:v>2007.0</c:v>
                </c:pt>
                <c:pt idx="19">
                  <c:v>2008.0</c:v>
                </c:pt>
                <c:pt idx="20">
                  <c:v>2009.0</c:v>
                </c:pt>
              </c:numCache>
            </c:numRef>
          </c:cat>
          <c:val>
            <c:numRef>
              <c:f>Data7!$B$4:$B$24</c:f>
              <c:numCache>
                <c:formatCode>0.0%</c:formatCode>
                <c:ptCount val="21"/>
                <c:pt idx="0">
                  <c:v>0.122011422805974</c:v>
                </c:pt>
                <c:pt idx="1">
                  <c:v>0.125831770738264</c:v>
                </c:pt>
                <c:pt idx="2">
                  <c:v>0.133677269674583</c:v>
                </c:pt>
                <c:pt idx="3">
                  <c:v>0.148012141852373</c:v>
                </c:pt>
                <c:pt idx="4">
                  <c:v>0.156991375653895</c:v>
                </c:pt>
                <c:pt idx="5">
                  <c:v>0.152</c:v>
                </c:pt>
                <c:pt idx="6">
                  <c:v>0.156948113968171</c:v>
                </c:pt>
                <c:pt idx="7">
                  <c:v>0.164969851576994</c:v>
                </c:pt>
                <c:pt idx="8">
                  <c:v>0.170692864752026</c:v>
                </c:pt>
                <c:pt idx="9">
                  <c:v>0.171765206212969</c:v>
                </c:pt>
                <c:pt idx="10">
                  <c:v>0.173011572165182</c:v>
                </c:pt>
                <c:pt idx="11">
                  <c:v>0.181516250381265</c:v>
                </c:pt>
                <c:pt idx="12">
                  <c:v>0.180509302343468</c:v>
                </c:pt>
                <c:pt idx="13">
                  <c:v>0.174201625424891</c:v>
                </c:pt>
                <c:pt idx="14">
                  <c:v>0.186188103497074</c:v>
                </c:pt>
                <c:pt idx="15">
                  <c:v>0.191003108939788</c:v>
                </c:pt>
                <c:pt idx="16">
                  <c:v>0.192499970453713</c:v>
                </c:pt>
                <c:pt idx="17">
                  <c:v>0.20221408609372</c:v>
                </c:pt>
                <c:pt idx="18">
                  <c:v>0.197524054016782</c:v>
                </c:pt>
                <c:pt idx="19">
                  <c:v>0.187942934139744</c:v>
                </c:pt>
                <c:pt idx="20">
                  <c:v>0.196664970118006</c:v>
                </c:pt>
              </c:numCache>
            </c:numRef>
          </c:val>
          <c:smooth val="0"/>
        </c:ser>
        <c:ser>
          <c:idx val="1"/>
          <c:order val="1"/>
          <c:tx>
            <c:v>non-pharmaceutical chemicals</c:v>
          </c:tx>
          <c:marker>
            <c:symbol val="none"/>
          </c:marker>
          <c:cat>
            <c:numRef>
              <c:f>Data7!$A$4:$A$24</c:f>
              <c:numCache>
                <c:formatCode>General</c:formatCode>
                <c:ptCount val="21"/>
                <c:pt idx="0">
                  <c:v>1989.0</c:v>
                </c:pt>
                <c:pt idx="1">
                  <c:v>1990.0</c:v>
                </c:pt>
                <c:pt idx="2">
                  <c:v>1991.0</c:v>
                </c:pt>
                <c:pt idx="3">
                  <c:v>1992.0</c:v>
                </c:pt>
                <c:pt idx="4">
                  <c:v>1993.0</c:v>
                </c:pt>
                <c:pt idx="5">
                  <c:v>1994.0</c:v>
                </c:pt>
                <c:pt idx="6">
                  <c:v>1995.0</c:v>
                </c:pt>
                <c:pt idx="7">
                  <c:v>1996.0</c:v>
                </c:pt>
                <c:pt idx="8">
                  <c:v>1997.0</c:v>
                </c:pt>
                <c:pt idx="9">
                  <c:v>1998.0</c:v>
                </c:pt>
                <c:pt idx="10">
                  <c:v>1999.0</c:v>
                </c:pt>
                <c:pt idx="11">
                  <c:v>2000.0</c:v>
                </c:pt>
                <c:pt idx="12">
                  <c:v>2001.0</c:v>
                </c:pt>
                <c:pt idx="13">
                  <c:v>2002.0</c:v>
                </c:pt>
                <c:pt idx="14">
                  <c:v>2003.0</c:v>
                </c:pt>
                <c:pt idx="15">
                  <c:v>2004.0</c:v>
                </c:pt>
                <c:pt idx="16">
                  <c:v>2005.0</c:v>
                </c:pt>
                <c:pt idx="17">
                  <c:v>2006.0</c:v>
                </c:pt>
                <c:pt idx="18">
                  <c:v>2007.0</c:v>
                </c:pt>
                <c:pt idx="19">
                  <c:v>2008.0</c:v>
                </c:pt>
                <c:pt idx="20">
                  <c:v>2009.0</c:v>
                </c:pt>
              </c:numCache>
            </c:numRef>
          </c:cat>
          <c:val>
            <c:numRef>
              <c:f>Data7!$C$4:$C$24</c:f>
              <c:numCache>
                <c:formatCode>0.0%</c:formatCode>
                <c:ptCount val="21"/>
                <c:pt idx="0">
                  <c:v>0.0343514640853959</c:v>
                </c:pt>
                <c:pt idx="1">
                  <c:v>0.0355865924070495</c:v>
                </c:pt>
                <c:pt idx="2">
                  <c:v>0.0362077257277003</c:v>
                </c:pt>
                <c:pt idx="3">
                  <c:v>0.0343578101807387</c:v>
                </c:pt>
                <c:pt idx="4">
                  <c:v>0.0335961235242087</c:v>
                </c:pt>
                <c:pt idx="5">
                  <c:v>0.03026572652312</c:v>
                </c:pt>
                <c:pt idx="6">
                  <c:v>0.0259940076119524</c:v>
                </c:pt>
                <c:pt idx="7">
                  <c:v>0.025740876070729</c:v>
                </c:pt>
                <c:pt idx="8">
                  <c:v>0.0284953700834253</c:v>
                </c:pt>
                <c:pt idx="9">
                  <c:v>0.0326607741931365</c:v>
                </c:pt>
                <c:pt idx="10">
                  <c:v>0.0310288092396038</c:v>
                </c:pt>
                <c:pt idx="11">
                  <c:v>0.0304471644152918</c:v>
                </c:pt>
                <c:pt idx="12">
                  <c:v>0.0303383064895311</c:v>
                </c:pt>
                <c:pt idx="13">
                  <c:v>0.0284457046641692</c:v>
                </c:pt>
                <c:pt idx="14">
                  <c:v>0.0269076723791373</c:v>
                </c:pt>
                <c:pt idx="15">
                  <c:v>0.0243742074860283</c:v>
                </c:pt>
                <c:pt idx="16">
                  <c:v>0.02295951291416</c:v>
                </c:pt>
                <c:pt idx="17">
                  <c:v>0.0224408225553834</c:v>
                </c:pt>
                <c:pt idx="18">
                  <c:v>0.0190200610806081</c:v>
                </c:pt>
                <c:pt idx="19">
                  <c:v>0.0210396084115276</c:v>
                </c:pt>
                <c:pt idx="20">
                  <c:v>0.0246668996594032</c:v>
                </c:pt>
              </c:numCache>
            </c:numRef>
          </c:val>
          <c:smooth val="0"/>
        </c:ser>
        <c:dLbls>
          <c:showLegendKey val="0"/>
          <c:showVal val="0"/>
          <c:showCatName val="0"/>
          <c:showSerName val="0"/>
          <c:showPercent val="0"/>
          <c:showBubbleSize val="0"/>
        </c:dLbls>
        <c:marker val="1"/>
        <c:smooth val="0"/>
        <c:axId val="685271288"/>
        <c:axId val="685274296"/>
      </c:lineChart>
      <c:catAx>
        <c:axId val="685271288"/>
        <c:scaling>
          <c:orientation val="minMax"/>
        </c:scaling>
        <c:delete val="0"/>
        <c:axPos val="b"/>
        <c:numFmt formatCode="General" sourceLinked="1"/>
        <c:majorTickMark val="none"/>
        <c:minorTickMark val="none"/>
        <c:tickLblPos val="nextTo"/>
        <c:crossAx val="685274296"/>
        <c:crosses val="autoZero"/>
        <c:auto val="1"/>
        <c:lblAlgn val="ctr"/>
        <c:lblOffset val="100"/>
        <c:noMultiLvlLbl val="0"/>
      </c:catAx>
      <c:valAx>
        <c:axId val="685274296"/>
        <c:scaling>
          <c:orientation val="minMax"/>
        </c:scaling>
        <c:delete val="0"/>
        <c:axPos val="l"/>
        <c:majorGridlines/>
        <c:numFmt formatCode="0.0%" sourceLinked="1"/>
        <c:majorTickMark val="none"/>
        <c:minorTickMark val="none"/>
        <c:tickLblPos val="nextTo"/>
        <c:crossAx val="685271288"/>
        <c:crosses val="autoZero"/>
        <c:crossBetween val="between"/>
      </c:valAx>
    </c:plotArea>
    <c:legend>
      <c:legendPos val="r"/>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9144000" cy="619247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FB677E-E5A7-1244-A958-7CF074674EAA}" type="datetime1">
              <a:rPr lang="en-US" smtClean="0"/>
              <a:t>11/8/12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27C09-7655-7F46-9EC1-2D0784ADEC6E}" type="slidenum">
              <a:rPr lang="en-US" smtClean="0"/>
              <a:t>‹#›</a:t>
            </a:fld>
            <a:endParaRPr lang="en-US"/>
          </a:p>
        </p:txBody>
      </p:sp>
    </p:spTree>
    <p:extLst>
      <p:ext uri="{BB962C8B-B14F-4D97-AF65-F5344CB8AC3E}">
        <p14:creationId xmlns:p14="http://schemas.microsoft.com/office/powerpoint/2010/main" val="50552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A24384-9AB6-FA46-8C20-A96A681EA00A}" type="datetime1">
              <a:rPr lang="en-US" smtClean="0"/>
              <a:t>11/8/12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F440D8-25D4-4948-B6F1-F36739E11055}" type="slidenum">
              <a:rPr lang="en-US" smtClean="0"/>
              <a:pPr/>
              <a:t>‹#›</a:t>
            </a:fld>
            <a:endParaRPr lang="en-US"/>
          </a:p>
        </p:txBody>
      </p:sp>
    </p:spTree>
    <p:extLst>
      <p:ext uri="{BB962C8B-B14F-4D97-AF65-F5344CB8AC3E}">
        <p14:creationId xmlns:p14="http://schemas.microsoft.com/office/powerpoint/2010/main" val="11252887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F440D8-25D4-4948-B6F1-F36739E11055}" type="slidenum">
              <a:rPr lang="en-US" smtClean="0"/>
              <a:pPr/>
              <a:t>1</a:t>
            </a:fld>
            <a:endParaRPr lang="en-US"/>
          </a:p>
        </p:txBody>
      </p:sp>
    </p:spTree>
    <p:extLst>
      <p:ext uri="{BB962C8B-B14F-4D97-AF65-F5344CB8AC3E}">
        <p14:creationId xmlns:p14="http://schemas.microsoft.com/office/powerpoint/2010/main" val="375995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9266E-C1FC-4660-B568-E685F9F8A6F0}" type="slidenum">
              <a:rPr lang="en-US" smtClean="0"/>
              <a:t>20</a:t>
            </a:fld>
            <a:endParaRPr lang="en-US" dirty="0"/>
          </a:p>
        </p:txBody>
      </p:sp>
    </p:spTree>
    <p:extLst>
      <p:ext uri="{BB962C8B-B14F-4D97-AF65-F5344CB8AC3E}">
        <p14:creationId xmlns:p14="http://schemas.microsoft.com/office/powerpoint/2010/main" val="3690981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F9F38-FCB8-0C4B-837A-286C10FA7FC7}" type="slidenum">
              <a:rPr lang="en-US" smtClean="0"/>
              <a:t>21</a:t>
            </a:fld>
            <a:endParaRPr lang="en-US" dirty="0"/>
          </a:p>
        </p:txBody>
      </p:sp>
    </p:spTree>
    <p:extLst>
      <p:ext uri="{BB962C8B-B14F-4D97-AF65-F5344CB8AC3E}">
        <p14:creationId xmlns:p14="http://schemas.microsoft.com/office/powerpoint/2010/main" val="1811020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F9F38-FCB8-0C4B-837A-286C10FA7FC7}" type="slidenum">
              <a:rPr lang="en-US" smtClean="0"/>
              <a:t>22</a:t>
            </a:fld>
            <a:endParaRPr lang="en-US" dirty="0"/>
          </a:p>
        </p:txBody>
      </p:sp>
    </p:spTree>
    <p:extLst>
      <p:ext uri="{BB962C8B-B14F-4D97-AF65-F5344CB8AC3E}">
        <p14:creationId xmlns:p14="http://schemas.microsoft.com/office/powerpoint/2010/main" val="193197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F9F38-FCB8-0C4B-837A-286C10FA7FC7}" type="slidenum">
              <a:rPr lang="en-US" smtClean="0"/>
              <a:t>24</a:t>
            </a:fld>
            <a:endParaRPr lang="en-US" dirty="0"/>
          </a:p>
        </p:txBody>
      </p:sp>
    </p:spTree>
    <p:extLst>
      <p:ext uri="{BB962C8B-B14F-4D97-AF65-F5344CB8AC3E}">
        <p14:creationId xmlns:p14="http://schemas.microsoft.com/office/powerpoint/2010/main" val="325389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5DA19-AC17-4128-AB41-38AABD82A72C}" type="slidenum">
              <a:rPr lang="en-US" smtClean="0"/>
              <a:t>26</a:t>
            </a:fld>
            <a:endParaRPr lang="en-US" dirty="0"/>
          </a:p>
        </p:txBody>
      </p:sp>
    </p:spTree>
    <p:extLst>
      <p:ext uri="{BB962C8B-B14F-4D97-AF65-F5344CB8AC3E}">
        <p14:creationId xmlns:p14="http://schemas.microsoft.com/office/powerpoint/2010/main" val="1410690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new</a:t>
            </a:r>
            <a:r>
              <a:rPr lang="en-US" baseline="0" dirty="0" smtClean="0"/>
              <a:t> screenshot here with “How do we know?”</a:t>
            </a:r>
            <a:endParaRPr lang="en-US" dirty="0"/>
          </a:p>
        </p:txBody>
      </p:sp>
      <p:sp>
        <p:nvSpPr>
          <p:cNvPr id="4" name="Slide Number Placeholder 3"/>
          <p:cNvSpPr>
            <a:spLocks noGrp="1"/>
          </p:cNvSpPr>
          <p:nvPr>
            <p:ph type="sldNum" sz="quarter" idx="10"/>
          </p:nvPr>
        </p:nvSpPr>
        <p:spPr/>
        <p:txBody>
          <a:bodyPr/>
          <a:lstStyle/>
          <a:p>
            <a:fld id="{1ED5DA19-AC17-4128-AB41-38AABD82A72C}" type="slidenum">
              <a:rPr lang="en-US" smtClean="0"/>
              <a:t>27</a:t>
            </a:fld>
            <a:endParaRPr lang="en-US" dirty="0"/>
          </a:p>
        </p:txBody>
      </p:sp>
    </p:spTree>
    <p:extLst>
      <p:ext uri="{BB962C8B-B14F-4D97-AF65-F5344CB8AC3E}">
        <p14:creationId xmlns:p14="http://schemas.microsoft.com/office/powerpoint/2010/main" val="2642969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Endpoint descriptors for each impact; color represents strength of impact, plus strength</a:t>
            </a:r>
            <a:r>
              <a:rPr lang="en-US" baseline="0" dirty="0" smtClean="0"/>
              <a:t> of data</a:t>
            </a:r>
          </a:p>
          <a:p>
            <a:endParaRPr lang="en-US" dirty="0"/>
          </a:p>
        </p:txBody>
      </p:sp>
      <p:sp>
        <p:nvSpPr>
          <p:cNvPr id="4" name="Slide Number Placeholder 3"/>
          <p:cNvSpPr>
            <a:spLocks noGrp="1"/>
          </p:cNvSpPr>
          <p:nvPr>
            <p:ph type="sldNum" sz="quarter" idx="10"/>
          </p:nvPr>
        </p:nvSpPr>
        <p:spPr/>
        <p:txBody>
          <a:bodyPr/>
          <a:lstStyle/>
          <a:p>
            <a:fld id="{1ED5DA19-AC17-4128-AB41-38AABD82A72C}" type="slidenum">
              <a:rPr lang="en-US" smtClean="0"/>
              <a:t>29</a:t>
            </a:fld>
            <a:endParaRPr lang="en-US" dirty="0"/>
          </a:p>
        </p:txBody>
      </p:sp>
    </p:spTree>
    <p:extLst>
      <p:ext uri="{BB962C8B-B14F-4D97-AF65-F5344CB8AC3E}">
        <p14:creationId xmlns:p14="http://schemas.microsoft.com/office/powerpoint/2010/main" val="820794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Wanted more specificity</a:t>
            </a:r>
            <a:r>
              <a:rPr lang="en-US" baseline="0" dirty="0" smtClean="0"/>
              <a:t> on the health endpoints</a:t>
            </a:r>
            <a:endParaRPr lang="en-US" dirty="0"/>
          </a:p>
        </p:txBody>
      </p:sp>
      <p:sp>
        <p:nvSpPr>
          <p:cNvPr id="4" name="Slide Number Placeholder 3"/>
          <p:cNvSpPr>
            <a:spLocks noGrp="1"/>
          </p:cNvSpPr>
          <p:nvPr>
            <p:ph type="sldNum" sz="quarter" idx="10"/>
          </p:nvPr>
        </p:nvSpPr>
        <p:spPr/>
        <p:txBody>
          <a:bodyPr/>
          <a:lstStyle/>
          <a:p>
            <a:fld id="{1ED5DA19-AC17-4128-AB41-38AABD82A72C}" type="slidenum">
              <a:rPr lang="en-US" smtClean="0"/>
              <a:t>30</a:t>
            </a:fld>
            <a:endParaRPr lang="en-US" dirty="0"/>
          </a:p>
        </p:txBody>
      </p:sp>
    </p:spTree>
    <p:extLst>
      <p:ext uri="{BB962C8B-B14F-4D97-AF65-F5344CB8AC3E}">
        <p14:creationId xmlns:p14="http://schemas.microsoft.com/office/powerpoint/2010/main" val="2312882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 </a:t>
            </a:r>
            <a:endParaRPr lang="en-US" dirty="0"/>
          </a:p>
        </p:txBody>
      </p:sp>
      <p:sp>
        <p:nvSpPr>
          <p:cNvPr id="4" name="Slide Number Placeholder 3"/>
          <p:cNvSpPr>
            <a:spLocks noGrp="1"/>
          </p:cNvSpPr>
          <p:nvPr>
            <p:ph type="sldNum" sz="quarter" idx="10"/>
          </p:nvPr>
        </p:nvSpPr>
        <p:spPr/>
        <p:txBody>
          <a:bodyPr/>
          <a:lstStyle/>
          <a:p>
            <a:fld id="{81187A21-FDEE-8B4D-93E9-0006B563EF19}" type="slidenum">
              <a:rPr lang="en-US" smtClean="0"/>
              <a:pPr/>
              <a:t>39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F440D8-25D4-4948-B6F1-F36739E11055}" type="slidenum">
              <a:rPr lang="en-US" smtClean="0"/>
              <a:pPr/>
              <a:t>45</a:t>
            </a:fld>
            <a:endParaRPr lang="en-US"/>
          </a:p>
        </p:txBody>
      </p:sp>
    </p:spTree>
    <p:extLst>
      <p:ext uri="{BB962C8B-B14F-4D97-AF65-F5344CB8AC3E}">
        <p14:creationId xmlns:p14="http://schemas.microsoft.com/office/powerpoint/2010/main" val="3759958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F440D8-25D4-4948-B6F1-F36739E11055}" type="slidenum">
              <a:rPr lang="en-US" smtClean="0"/>
              <a:pPr/>
              <a:t>2</a:t>
            </a:fld>
            <a:endParaRPr lang="en-US"/>
          </a:p>
        </p:txBody>
      </p:sp>
    </p:spTree>
    <p:extLst>
      <p:ext uri="{BB962C8B-B14F-4D97-AF65-F5344CB8AC3E}">
        <p14:creationId xmlns:p14="http://schemas.microsoft.com/office/powerpoint/2010/main" val="3759958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Asthma, cancer, heart disease, diabetes,</a:t>
            </a:r>
            <a:r>
              <a:rPr lang="en-US" baseline="0" dirty="0" smtClean="0"/>
              <a:t> strokes, arthritis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2005, 133 million Americans – almost 1 out of every 2 adults – had at least one chronic illness</a:t>
            </a:r>
            <a:endParaRPr lang="en-US" dirty="0" smtClean="0"/>
          </a:p>
          <a:p>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3</a:t>
            </a:fld>
            <a:endParaRPr lang="en-US"/>
          </a:p>
        </p:txBody>
      </p:sp>
    </p:spTree>
    <p:extLst>
      <p:ext uri="{BB962C8B-B14F-4D97-AF65-F5344CB8AC3E}">
        <p14:creationId xmlns:p14="http://schemas.microsoft.com/office/powerpoint/2010/main" val="22294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fld id="{EC299C80-9447-C54F-9DF1-7674C8716AF5}" type="slidenum">
              <a:rPr lang="en-US" sz="1200" u="none"/>
              <a:pPr/>
              <a:t>6</a:t>
            </a:fld>
            <a:endParaRPr lang="en-US" sz="1200" u="none"/>
          </a:p>
        </p:txBody>
      </p:sp>
      <p:sp>
        <p:nvSpPr>
          <p:cNvPr id="32770" name="Rectangle 2"/>
          <p:cNvSpPr>
            <a:spLocks noGrp="1" noRot="1" noChangeAspect="1" noChangeArrowheads="1"/>
          </p:cNvSpPr>
          <p:nvPr>
            <p:ph type="sldImg"/>
          </p:nvPr>
        </p:nvSpPr>
        <p:spPr>
          <a:xfrm>
            <a:off x="1141413" y="684213"/>
            <a:ext cx="4576762" cy="3432175"/>
          </a:xfrm>
          <a:solidFill>
            <a:srgbClr val="FFFFFF"/>
          </a:solidFill>
          <a:ln/>
        </p:spPr>
      </p:sp>
      <p:sp>
        <p:nvSpPr>
          <p:cNvPr id="32771"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1493-1541</a:t>
            </a:r>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latin typeface="+mn-lt"/>
                <a:ea typeface="+mn-ea"/>
                <a:cs typeface="+mn-cs"/>
              </a:rPr>
              <a:t>Dibromochloropropane</a:t>
            </a:r>
            <a:r>
              <a:rPr lang="en-US" sz="1200" b="1" kern="1200" dirty="0" smtClean="0">
                <a:solidFill>
                  <a:schemeClr val="tx1"/>
                </a:solidFill>
                <a:latin typeface="+mn-lt"/>
                <a:ea typeface="+mn-ea"/>
                <a:cs typeface="+mn-cs"/>
              </a:rPr>
              <a:t> </a:t>
            </a:r>
            <a:r>
              <a:rPr lang="en-US" dirty="0" smtClean="0">
                <a:latin typeface="Calibri" charset="0"/>
              </a:rPr>
              <a:t>In 1977 Lathrop, California pesticide manufacturing plant workers sub or infertile. Wives had higher rate of miscarriage and had more female infants than normal. Twenty years later, Nicaraguan farm workers who applied the pesticide were compensated for being made sterile by the chemical</a:t>
            </a:r>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9</a:t>
            </a:fld>
            <a:endParaRPr lang="en-US"/>
          </a:p>
        </p:txBody>
      </p:sp>
    </p:spTree>
    <p:extLst>
      <p:ext uri="{BB962C8B-B14F-4D97-AF65-F5344CB8AC3E}">
        <p14:creationId xmlns:p14="http://schemas.microsoft.com/office/powerpoint/2010/main" val="397986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fld id="{EC299C80-9447-C54F-9DF1-7674C8716AF5}" type="slidenum">
              <a:rPr lang="en-US" sz="1200" u="none"/>
              <a:pPr/>
              <a:t>16</a:t>
            </a:fld>
            <a:endParaRPr lang="en-US" sz="1200" u="none"/>
          </a:p>
        </p:txBody>
      </p:sp>
      <p:sp>
        <p:nvSpPr>
          <p:cNvPr id="32770" name="Rectangle 2"/>
          <p:cNvSpPr>
            <a:spLocks noGrp="1" noRot="1" noChangeAspect="1" noChangeArrowheads="1"/>
          </p:cNvSpPr>
          <p:nvPr>
            <p:ph type="sldImg"/>
          </p:nvPr>
        </p:nvSpPr>
        <p:spPr>
          <a:xfrm>
            <a:off x="1141413" y="684213"/>
            <a:ext cx="4576762" cy="3432175"/>
          </a:xfrm>
          <a:solidFill>
            <a:srgbClr val="FFFFFF"/>
          </a:solidFill>
          <a:ln/>
        </p:spPr>
      </p:sp>
      <p:sp>
        <p:nvSpPr>
          <p:cNvPr id="32771"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http://</a:t>
            </a:r>
            <a:r>
              <a:rPr lang="en-US" dirty="0" err="1" smtClean="0">
                <a:ea typeface="ＭＳ Ｐゴシック" charset="0"/>
                <a:cs typeface="ＭＳ Ｐゴシック" charset="0"/>
              </a:rPr>
              <a:t>www.istas.net</a:t>
            </a:r>
            <a:r>
              <a:rPr lang="en-US" dirty="0" smtClean="0">
                <a:ea typeface="ＭＳ Ｐゴシック" charset="0"/>
                <a:cs typeface="ＭＳ Ｐゴシック" charset="0"/>
              </a:rPr>
              <a:t>/</a:t>
            </a:r>
            <a:r>
              <a:rPr lang="en-US" dirty="0" err="1" smtClean="0">
                <a:ea typeface="ＭＳ Ｐゴシック" charset="0"/>
                <a:cs typeface="ＭＳ Ｐゴシック" charset="0"/>
              </a:rPr>
              <a:t>risctox</a:t>
            </a:r>
            <a:r>
              <a:rPr lang="en-US" dirty="0" smtClean="0">
                <a:ea typeface="ＭＳ Ｐゴシック" charset="0"/>
                <a:cs typeface="ＭＳ Ｐゴシック" charset="0"/>
              </a:rPr>
              <a:t>/en/</a:t>
            </a:r>
            <a:r>
              <a:rPr lang="en-US" dirty="0" err="1" smtClean="0">
                <a:ea typeface="ＭＳ Ｐゴシック" charset="0"/>
                <a:cs typeface="ＭＳ Ｐゴシック" charset="0"/>
              </a:rPr>
              <a:t>dn_risctox_ficha_sustancia.asp?id_sustancia</a:t>
            </a:r>
            <a:r>
              <a:rPr lang="en-US" dirty="0" smtClean="0">
                <a:ea typeface="ＭＳ Ｐゴシック" charset="0"/>
                <a:cs typeface="ＭＳ Ｐゴシック" charset="0"/>
              </a:rPr>
              <a:t>=958773</a:t>
            </a:r>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F9F38-FCB8-0C4B-837A-286C10FA7FC7}" type="slidenum">
              <a:rPr lang="en-US" smtClean="0"/>
              <a:t>18</a:t>
            </a:fld>
            <a:endParaRPr lang="en-US" dirty="0"/>
          </a:p>
        </p:txBody>
      </p:sp>
    </p:spTree>
    <p:extLst>
      <p:ext uri="{BB962C8B-B14F-4D97-AF65-F5344CB8AC3E}">
        <p14:creationId xmlns:p14="http://schemas.microsoft.com/office/powerpoint/2010/main" val="2406735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carcinogen and is also linked to spontaneous abortion and genetic damage</a:t>
            </a:r>
            <a:endParaRPr lang="en-US" dirty="0"/>
          </a:p>
        </p:txBody>
      </p:sp>
      <p:sp>
        <p:nvSpPr>
          <p:cNvPr id="4" name="Slide Number Placeholder 3"/>
          <p:cNvSpPr>
            <a:spLocks noGrp="1"/>
          </p:cNvSpPr>
          <p:nvPr>
            <p:ph type="sldNum" sz="quarter" idx="10"/>
          </p:nvPr>
        </p:nvSpPr>
        <p:spPr/>
        <p:txBody>
          <a:bodyPr/>
          <a:lstStyle/>
          <a:p>
            <a:fld id="{BEC9266E-C1FC-4660-B568-E685F9F8A6F0}" type="slidenum">
              <a:rPr lang="en-US" smtClean="0"/>
              <a:t>19</a:t>
            </a:fld>
            <a:endParaRPr lang="en-US" dirty="0"/>
          </a:p>
        </p:txBody>
      </p:sp>
    </p:spTree>
    <p:extLst>
      <p:ext uri="{BB962C8B-B14F-4D97-AF65-F5344CB8AC3E}">
        <p14:creationId xmlns:p14="http://schemas.microsoft.com/office/powerpoint/2010/main" val="351765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133BF8-9C54-BC4E-A3B2-A9AF971CB028}" type="datetime1">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401F5-840E-C64F-83D4-B1FA8ABBE755}" type="datetime1">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D335EA-B6BB-F74F-B842-F10DFC0B3FDE}" type="datetime1">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133BF8-9C54-BC4E-A3B2-A9AF971CB028}"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Tree>
    <p:extLst>
      <p:ext uri="{BB962C8B-B14F-4D97-AF65-F5344CB8AC3E}">
        <p14:creationId xmlns:p14="http://schemas.microsoft.com/office/powerpoint/2010/main" val="1040544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DA955-B129-FF48-9120-90F9E3004DC1}"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348024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6DD52E-C6C7-C440-B09D-8D5FB3D0DE32}"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Tree>
    <p:extLst>
      <p:ext uri="{BB962C8B-B14F-4D97-AF65-F5344CB8AC3E}">
        <p14:creationId xmlns:p14="http://schemas.microsoft.com/office/powerpoint/2010/main" val="1619447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B2B9D4-5A0D-3F47-8B60-913038A4895F}"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7" name="Slide Number Placeholder 6"/>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4102896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92140-699A-8741-A251-3D53F4DD43EA}"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9" name="Slide Number Placeholder 8"/>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36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082E2D-C859-C247-BEC5-427F29CB2E0B}"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5" name="Slide Number Placeholder 4"/>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1269894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5C1D08-8763-A649-9D5F-CA0934E4B165}"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4" name="Slide Number Placeholder 3"/>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3949006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C78532-40BB-D94F-82F1-7799646E6781}"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7" name="Slide Number Placeholder 6"/>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373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DA955-B129-FF48-9120-90F9E3004DC1}" type="datetime1">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215AB-4A15-B04C-97C4-CAAF552E53AF}"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7" name="Slide Number Placeholder 6"/>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2952468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401F5-840E-C64F-83D4-B1FA8ABBE755}"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1768469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D335EA-B6BB-F74F-B842-F10DFC0B3FDE}"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248657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6DD52E-C6C7-C440-B09D-8D5FB3D0DE32}" type="datetime1">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B2B9D4-5A0D-3F47-8B60-913038A4895F}" type="datetime1">
              <a:rPr lang="en-US" smtClean="0"/>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92140-699A-8741-A251-3D53F4DD43EA}" type="datetime1">
              <a:rPr lang="en-US" smtClean="0"/>
              <a:t>11/8/12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D6E818-865D-1E4F-82E3-8CC02ECD531F}"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082E2D-C859-C247-BEC5-427F29CB2E0B}" type="datetime1">
              <a:rPr lang="en-US" smtClean="0"/>
              <a:t>11/8/12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5C1D08-8763-A649-9D5F-CA0934E4B165}" type="datetime1">
              <a:rPr lang="en-US" smtClean="0"/>
              <a:t>11/8/12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C78532-40BB-D94F-82F1-7799646E6781}" type="datetime1">
              <a:rPr lang="en-US" smtClean="0"/>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6E818-865D-1E4F-82E3-8CC02ECD531F}"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215AB-4A15-B04C-97C4-CAAF552E53AF}" type="datetime1">
              <a:rPr lang="en-US" smtClean="0"/>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0AE1621-01E4-6448-9B9D-EE0BFD5D8BFC}" type="datetime1">
              <a:rPr lang="en-US" smtClean="0"/>
              <a:t>11/8/12</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CD6E818-865D-1E4F-82E3-8CC02ECD531F}"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0AE1621-01E4-6448-9B9D-EE0BFD5D8BFC}" type="datetime1">
              <a:rPr lang="en-US" smtClean="0">
                <a:solidFill>
                  <a:srgbClr val="303030">
                    <a:lumMod val="90000"/>
                    <a:lumOff val="10000"/>
                  </a:srgbClr>
                </a:solidFill>
                <a:latin typeface="Candara"/>
              </a:rPr>
              <a:pPr/>
              <a:t>11/8/12</a:t>
            </a:fld>
            <a:endParaRPr lang="en-US">
              <a:solidFill>
                <a:srgbClr val="303030">
                  <a:lumMod val="90000"/>
                  <a:lumOff val="10000"/>
                </a:srgbClr>
              </a:solidFill>
              <a:latin typeface="Candara"/>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Tree>
    <p:extLst>
      <p:ext uri="{BB962C8B-B14F-4D97-AF65-F5344CB8AC3E}">
        <p14:creationId xmlns:p14="http://schemas.microsoft.com/office/powerpoint/2010/main" val="85671217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hyperlink" Target="mailto:cbrody@bluegreenalliance.org" TargetMode="External"/><Relationship Id="rId4" Type="http://schemas.openxmlformats.org/officeDocument/2006/relationships/hyperlink" Target="http://www.bluegreenalliance.org" TargetMode="External"/><Relationship Id="rId5" Type="http://schemas.openxmlformats.org/officeDocument/2006/relationships/hyperlink" Target="http://www.chemhat.org" TargetMode="External"/><Relationship Id="rId6"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b="1" dirty="0" smtClean="0">
                <a:solidFill>
                  <a:schemeClr val="bg1"/>
                </a:solidFill>
              </a:rPr>
              <a:t/>
            </a:r>
            <a:br>
              <a:rPr lang="en-US" sz="4800" b="1" dirty="0" smtClean="0">
                <a:solidFill>
                  <a:schemeClr val="bg1"/>
                </a:solidFill>
              </a:rPr>
            </a:br>
            <a:r>
              <a:rPr lang="en-US" sz="3600" dirty="0" smtClean="0"/>
              <a:t>OSHA's </a:t>
            </a:r>
            <a:r>
              <a:rPr lang="en-US" sz="3600" dirty="0"/>
              <a:t>New System for Managing Chemicals to Achieve Safer, Healthier </a:t>
            </a:r>
            <a:r>
              <a:rPr lang="en-US" sz="3600" dirty="0" smtClean="0"/>
              <a:t>Workplaces ….. and Beyond</a:t>
            </a:r>
            <a:endParaRPr lang="en-US" sz="3600" b="1" dirty="0">
              <a:solidFill>
                <a:srgbClr val="FF0000"/>
              </a:solidFill>
            </a:endParaRPr>
          </a:p>
        </p:txBody>
      </p:sp>
      <p:sp>
        <p:nvSpPr>
          <p:cNvPr id="3" name="Subtitle 2"/>
          <p:cNvSpPr>
            <a:spLocks noGrp="1"/>
          </p:cNvSpPr>
          <p:nvPr>
            <p:ph type="subTitle" idx="1"/>
          </p:nvPr>
        </p:nvSpPr>
        <p:spPr>
          <a:xfrm>
            <a:off x="762000" y="4724399"/>
            <a:ext cx="7543800" cy="1150607"/>
          </a:xfrm>
        </p:spPr>
        <p:txBody>
          <a:bodyPr>
            <a:normAutofit fontScale="25000" lnSpcReduction="20000"/>
          </a:bodyPr>
          <a:lstStyle/>
          <a:p>
            <a:r>
              <a:rPr lang="en-US" sz="9600" b="1" dirty="0" smtClean="0"/>
              <a:t>          </a:t>
            </a:r>
          </a:p>
          <a:p>
            <a:r>
              <a:rPr lang="en-US" sz="9600" b="1" dirty="0" smtClean="0"/>
              <a:t>Charlotte Brody, Associate Director for Health Initiatives</a:t>
            </a:r>
          </a:p>
          <a:p>
            <a:r>
              <a:rPr lang="en-US" sz="9600" b="1" dirty="0" smtClean="0"/>
              <a:t>BlueGreen Alliance</a:t>
            </a:r>
          </a:p>
          <a:p>
            <a:endParaRPr lang="en-US" sz="8000" b="1" dirty="0"/>
          </a:p>
        </p:txBody>
      </p:sp>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pic>
        <p:nvPicPr>
          <p:cNvPr id="6" name="Picture 5" descr="chemhat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688" y="1"/>
            <a:ext cx="2261312" cy="3010542"/>
          </a:xfrm>
          <a:prstGeom prst="rect">
            <a:avLst/>
          </a:prstGeom>
        </p:spPr>
      </p:pic>
      <p:sp>
        <p:nvSpPr>
          <p:cNvPr id="8" name="TextBox 7"/>
          <p:cNvSpPr txBox="1"/>
          <p:nvPr/>
        </p:nvSpPr>
        <p:spPr>
          <a:xfrm>
            <a:off x="904298" y="211682"/>
            <a:ext cx="4842389" cy="2585323"/>
          </a:xfrm>
          <a:prstGeom prst="rect">
            <a:avLst/>
          </a:prstGeom>
          <a:noFill/>
        </p:spPr>
        <p:txBody>
          <a:bodyPr wrap="square" rtlCol="0">
            <a:spAutoFit/>
          </a:bodyPr>
          <a:lstStyle/>
          <a:p>
            <a:r>
              <a:rPr lang="en-US" sz="5400" dirty="0" smtClean="0"/>
              <a:t>Substitution </a:t>
            </a:r>
          </a:p>
          <a:p>
            <a:r>
              <a:rPr lang="en-US" sz="5400" dirty="0" smtClean="0"/>
              <a:t>and </a:t>
            </a:r>
          </a:p>
          <a:p>
            <a:r>
              <a:rPr lang="en-US" sz="5400" dirty="0" smtClean="0"/>
              <a:t>Elimination</a:t>
            </a:r>
            <a:endParaRPr lang="en-US" sz="5400" dirty="0"/>
          </a:p>
        </p:txBody>
      </p:sp>
    </p:spTree>
    <p:extLst>
      <p:ext uri="{BB962C8B-B14F-4D97-AF65-F5344CB8AC3E}">
        <p14:creationId xmlns:p14="http://schemas.microsoft.com/office/powerpoint/2010/main" val="37745497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xmlns:mv="urn:schemas-microsoft-com:mac:vml">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vietnam vets at the wall.pn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0195" b="756"/>
          <a:stretch/>
        </p:blipFill>
        <p:spPr>
          <a:xfrm>
            <a:off x="524608" y="0"/>
            <a:ext cx="7796431" cy="4972337"/>
          </a:xfrm>
        </p:spPr>
      </p:pic>
      <p:sp>
        <p:nvSpPr>
          <p:cNvPr id="4" name="Text Placeholder 3"/>
          <p:cNvSpPr>
            <a:spLocks noGrp="1"/>
          </p:cNvSpPr>
          <p:nvPr>
            <p:ph type="body" sz="half" idx="2"/>
          </p:nvPr>
        </p:nvSpPr>
        <p:spPr>
          <a:xfrm>
            <a:off x="321312" y="4972337"/>
            <a:ext cx="8574728" cy="1046943"/>
          </a:xfrm>
        </p:spPr>
        <p:txBody>
          <a:bodyPr>
            <a:noAutofit/>
          </a:bodyPr>
          <a:lstStyle/>
          <a:p>
            <a:r>
              <a:rPr lang="en-US" sz="2400" dirty="0" smtClean="0">
                <a:solidFill>
                  <a:schemeClr val="tx1"/>
                </a:solidFill>
              </a:rPr>
              <a:t>Hodgkin’s </a:t>
            </a:r>
            <a:r>
              <a:rPr lang="en-US" sz="2400" dirty="0">
                <a:solidFill>
                  <a:schemeClr val="tx1"/>
                </a:solidFill>
              </a:rPr>
              <a:t>Disease, non Hodgkin’s </a:t>
            </a:r>
            <a:r>
              <a:rPr lang="en-US" sz="2400" dirty="0" smtClean="0">
                <a:solidFill>
                  <a:schemeClr val="tx1"/>
                </a:solidFill>
              </a:rPr>
              <a:t>lymphoma, Prostate Cancer, Chronic B-cell Leukemia, Respiratory Cancers, Type 2 Diabetes, Ischemic Heart Disease, Parkinson’s </a:t>
            </a:r>
            <a:r>
              <a:rPr lang="en-US" sz="2400" dirty="0">
                <a:solidFill>
                  <a:schemeClr val="tx1"/>
                </a:solidFill>
              </a:rPr>
              <a:t>Disease </a:t>
            </a:r>
          </a:p>
        </p:txBody>
      </p:sp>
      <p:pic>
        <p:nvPicPr>
          <p:cNvPr id="6" name="Picture 5" descr="agordef.png"/>
          <p:cNvPicPr>
            <a:picLocks noChangeAspect="1"/>
          </p:cNvPicPr>
          <p:nvPr/>
        </p:nvPicPr>
        <p:blipFill>
          <a:blip r:embed="rId3"/>
          <a:stretch>
            <a:fillRect/>
          </a:stretch>
        </p:blipFill>
        <p:spPr>
          <a:xfrm rot="900000">
            <a:off x="6908075" y="1618983"/>
            <a:ext cx="1769850" cy="1918463"/>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08495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669654"/>
            <a:ext cx="8041440" cy="1526643"/>
          </a:xfrm>
        </p:spPr>
        <p:txBody>
          <a:bodyPr/>
          <a:lstStyle/>
          <a:p>
            <a:pPr algn="ctr"/>
            <a:r>
              <a:rPr lang="en-US" sz="3200" b="1" dirty="0" smtClean="0"/>
              <a:t>Breast Cancer and DDT</a:t>
            </a:r>
            <a:endParaRPr lang="en-US" sz="3200" b="1" dirty="0"/>
          </a:p>
        </p:txBody>
      </p:sp>
      <p:pic>
        <p:nvPicPr>
          <p:cNvPr id="7" name="Picture Placeholder 6" descr="ddt2.png"/>
          <p:cNvPicPr>
            <a:picLocks noGrp="1" noChangeAspect="1"/>
          </p:cNvPicPr>
          <p:nvPr>
            <p:ph type="pic" idx="1"/>
          </p:nvPr>
        </p:nvPicPr>
        <p:blipFill>
          <a:blip r:embed="rId2"/>
          <a:srcRect l="-1458" r="-1458"/>
          <a:stretch>
            <a:fillRect/>
          </a:stretch>
        </p:blipFill>
        <p:spPr>
          <a:xfrm rot="-60000">
            <a:off x="1259795" y="819330"/>
            <a:ext cx="6271869" cy="4706844"/>
          </a:xfrm>
        </p:spPr>
      </p:pic>
      <p:sp>
        <p:nvSpPr>
          <p:cNvPr id="4" name="Text Placeholder 3"/>
          <p:cNvSpPr>
            <a:spLocks noGrp="1"/>
          </p:cNvSpPr>
          <p:nvPr>
            <p:ph type="body" sz="half" idx="2"/>
          </p:nvPr>
        </p:nvSpPr>
        <p:spPr/>
        <p:txBody>
          <a:bodyPr>
            <a:normAutofit/>
          </a:bodyPr>
          <a:lstStyle/>
          <a:p>
            <a:endParaRPr lang="en-US" sz="2400"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0"/>
            <a:ext cx="9144000" cy="1600200"/>
          </a:xfrm>
        </p:spPr>
        <p:txBody>
          <a:bodyPr/>
          <a:lstStyle/>
          <a:p>
            <a:pPr algn="ctr"/>
            <a:endParaRPr lang="en-US" dirty="0"/>
          </a:p>
        </p:txBody>
      </p:sp>
      <p:pic>
        <p:nvPicPr>
          <p:cNvPr id="5" name="Picture Placeholder 4" descr="ddt3.png"/>
          <p:cNvPicPr>
            <a:picLocks noGrp="1" noChangeAspect="1"/>
          </p:cNvPicPr>
          <p:nvPr>
            <p:ph type="pic" idx="1"/>
          </p:nvPr>
        </p:nvPicPr>
        <p:blipFill rotWithShape="1">
          <a:blip r:embed="rId2"/>
          <a:srcRect l="970" t="-12282" b="-1819"/>
          <a:stretch/>
        </p:blipFill>
        <p:spPr>
          <a:xfrm>
            <a:off x="850392" y="457199"/>
            <a:ext cx="7470648" cy="4638771"/>
          </a:xfrm>
        </p:spPr>
      </p:pic>
      <p:sp>
        <p:nvSpPr>
          <p:cNvPr id="4" name="Text Placeholder 3"/>
          <p:cNvSpPr>
            <a:spLocks noGrp="1"/>
          </p:cNvSpPr>
          <p:nvPr>
            <p:ph type="body" sz="half" idx="2"/>
          </p:nvPr>
        </p:nvSpPr>
        <p:spPr>
          <a:xfrm>
            <a:off x="850392" y="5385422"/>
            <a:ext cx="7391400" cy="642579"/>
          </a:xfrm>
        </p:spPr>
        <p:txBody>
          <a:bodyPr>
            <a:normAutofit/>
          </a:bodyPr>
          <a:lstStyle/>
          <a:p>
            <a:r>
              <a:rPr lang="en-US" sz="3200" dirty="0"/>
              <a:t>Why Timing Can Matter More than Dose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cdc bio.png"/>
          <p:cNvPicPr>
            <a:picLocks noGrp="1" noChangeAspect="1"/>
          </p:cNvPicPr>
          <p:nvPr>
            <p:ph type="pic" idx="1"/>
          </p:nvPr>
        </p:nvPicPr>
        <p:blipFill rotWithShape="1">
          <a:blip r:embed="rId2"/>
          <a:srcRect l="-10084" t="-5958" r="-14159" b="-21182"/>
          <a:stretch/>
        </p:blipFill>
        <p:spPr>
          <a:xfrm rot="-60000">
            <a:off x="488884" y="397504"/>
            <a:ext cx="8052749" cy="6043339"/>
          </a:xfrm>
        </p:spPr>
      </p:pic>
      <p:sp>
        <p:nvSpPr>
          <p:cNvPr id="4" name="Text Placeholder 3"/>
          <p:cNvSpPr>
            <a:spLocks noGrp="1"/>
          </p:cNvSpPr>
          <p:nvPr>
            <p:ph type="body" sz="half" idx="2"/>
          </p:nvPr>
        </p:nvSpPr>
        <p:spPr>
          <a:xfrm>
            <a:off x="581421" y="5645514"/>
            <a:ext cx="8012335" cy="526685"/>
          </a:xfrm>
        </p:spPr>
        <p:txBody>
          <a:bodyPr>
            <a:noAutofit/>
          </a:bodyPr>
          <a:lstStyle/>
          <a:p>
            <a:pPr algn="ctr"/>
            <a:r>
              <a:rPr lang="en-US" sz="2800" dirty="0" smtClean="0"/>
              <a:t>Biomonitoring: Measuring Chemicals in People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make me BPA free.png"/>
          <p:cNvPicPr>
            <a:picLocks noGrp="1" noChangeAspect="1"/>
          </p:cNvPicPr>
          <p:nvPr>
            <p:ph type="pic" idx="4294967295"/>
          </p:nvPr>
        </p:nvPicPr>
        <p:blipFill rotWithShape="1">
          <a:blip r:embed="rId2"/>
          <a:srcRect l="-36238" t="835" r="-69223" b="-7373"/>
          <a:stretch/>
        </p:blipFill>
        <p:spPr>
          <a:xfrm rot="-60000">
            <a:off x="0" y="565150"/>
            <a:ext cx="7564438" cy="5673725"/>
          </a:xfrm>
        </p:spPr>
      </p:pic>
      <p:sp>
        <p:nvSpPr>
          <p:cNvPr id="3" name="TextBox 2"/>
          <p:cNvSpPr txBox="1"/>
          <p:nvPr/>
        </p:nvSpPr>
        <p:spPr>
          <a:xfrm>
            <a:off x="5278695" y="1572382"/>
            <a:ext cx="3272639" cy="4462760"/>
          </a:xfrm>
          <a:prstGeom prst="rect">
            <a:avLst/>
          </a:prstGeom>
          <a:noFill/>
        </p:spPr>
        <p:txBody>
          <a:bodyPr wrap="square" rtlCol="0">
            <a:spAutoFit/>
          </a:bodyPr>
          <a:lstStyle/>
          <a:p>
            <a:r>
              <a:rPr lang="en-US" sz="2800" dirty="0" smtClean="0">
                <a:latin typeface="+mj-lt"/>
              </a:rPr>
              <a:t>CDC reports that </a:t>
            </a:r>
            <a:r>
              <a:rPr lang="en-US" sz="2800" dirty="0" err="1" smtClean="0">
                <a:latin typeface="+mj-lt"/>
              </a:rPr>
              <a:t>Bisphenol</a:t>
            </a:r>
            <a:r>
              <a:rPr lang="en-US" sz="2800" dirty="0" smtClean="0">
                <a:latin typeface="+mj-lt"/>
              </a:rPr>
              <a:t> A (BPA)</a:t>
            </a:r>
          </a:p>
          <a:p>
            <a:r>
              <a:rPr lang="en-US" sz="2800" dirty="0" smtClean="0">
                <a:latin typeface="+mj-lt"/>
              </a:rPr>
              <a:t>is in more than 90% of the American people </a:t>
            </a:r>
          </a:p>
          <a:p>
            <a:endParaRPr lang="en-US" sz="2800" dirty="0" smtClean="0">
              <a:latin typeface="+mj-lt"/>
            </a:endParaRPr>
          </a:p>
          <a:p>
            <a:r>
              <a:rPr lang="en-US" sz="2800" dirty="0" smtClean="0">
                <a:latin typeface="+mj-lt"/>
              </a:rPr>
              <a:t>and Perchlorate </a:t>
            </a:r>
          </a:p>
          <a:p>
            <a:r>
              <a:rPr lang="en-US" sz="2800" dirty="0" smtClean="0">
                <a:latin typeface="+mj-lt"/>
              </a:rPr>
              <a:t>is in all of us</a:t>
            </a:r>
          </a:p>
          <a:p>
            <a:endParaRPr lang="en-US" sz="2400" dirty="0" smtClean="0">
              <a:latin typeface="+mj-lt"/>
            </a:endParaRPr>
          </a:p>
          <a:p>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xmlns:mv="urn:schemas-microsoft-com:mac:vml">
      <p:transition spd="slow">
        <p:split orient="ver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p:cNvPicPr>
            <a:picLocks noGrp="1"/>
          </p:cNvPicPr>
          <p:nvPr>
            <p:ph type="pic" idx="1"/>
          </p:nvPr>
        </p:nvPicPr>
        <p:blipFill rotWithShape="1">
          <a:blip r:embed="rId2">
            <a:extLst>
              <a:ext uri="{28A0092B-C50C-407E-A947-70E740481C1C}">
                <a14:useLocalDpi xmlns:a14="http://schemas.microsoft.com/office/drawing/2010/main" val="0"/>
              </a:ext>
            </a:extLst>
          </a:blip>
          <a:srcRect t="-441" b="-73"/>
          <a:stretch/>
        </p:blipFill>
        <p:spPr>
          <a:xfrm>
            <a:off x="777240" y="768316"/>
            <a:ext cx="7543800" cy="4202215"/>
          </a:xfrm>
          <a:prstGeom prst="rect">
            <a:avLst/>
          </a:prstGeom>
        </p:spPr>
      </p:pic>
      <p:sp>
        <p:nvSpPr>
          <p:cNvPr id="4" name="Text Placeholder 3"/>
          <p:cNvSpPr>
            <a:spLocks noGrp="1"/>
          </p:cNvSpPr>
          <p:nvPr>
            <p:ph type="body" sz="half" idx="2"/>
          </p:nvPr>
        </p:nvSpPr>
        <p:spPr>
          <a:xfrm>
            <a:off x="1219200" y="5247729"/>
            <a:ext cx="6705600" cy="780274"/>
          </a:xfrm>
        </p:spPr>
        <p:txBody>
          <a:bodyPr>
            <a:noAutofit/>
          </a:bodyPr>
          <a:lstStyle/>
          <a:p>
            <a:r>
              <a:rPr lang="en-US" sz="2400" dirty="0" smtClean="0">
                <a:latin typeface="+mj-lt"/>
              </a:rPr>
              <a:t>From the CDC’s 2009 Fourth National Report on Human Exposure to Environmental Chemicals </a:t>
            </a:r>
            <a:endParaRPr lang="en-US" sz="2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472986" y="609600"/>
            <a:ext cx="3671014" cy="5329379"/>
          </a:xfrm>
        </p:spPr>
        <p:txBody>
          <a:bodyPr>
            <a:normAutofit/>
          </a:bodyPr>
          <a:lstStyle/>
          <a:p>
            <a:pPr eaLnBrk="1" fontAlgn="auto" hangingPunct="1">
              <a:spcAft>
                <a:spcPts val="0"/>
              </a:spcAft>
              <a:defRPr/>
            </a:pPr>
            <a:endParaRPr sz="2800" dirty="0">
              <a:ea typeface="Osaka" charset="0"/>
              <a:cs typeface="Osaka" charset="0"/>
            </a:endParaRPr>
          </a:p>
        </p:txBody>
      </p:sp>
      <p:pic>
        <p:nvPicPr>
          <p:cNvPr id="4" name="Content Placeholder 3" descr="pareselsus.png"/>
          <p:cNvPicPr>
            <a:picLocks noGrp="1" noChangeAspect="1"/>
          </p:cNvPicPr>
          <p:nvPr>
            <p:ph idx="1"/>
          </p:nvPr>
        </p:nvPicPr>
        <p:blipFill rotWithShape="1">
          <a:blip r:embed="rId3">
            <a:extLst>
              <a:ext uri="{28A0092B-C50C-407E-A947-70E740481C1C}">
                <a14:useLocalDpi xmlns:a14="http://schemas.microsoft.com/office/drawing/2010/main" val="0"/>
              </a:ext>
            </a:extLst>
          </a:blip>
          <a:srcRect l="-6625" t="3842" r="-44057" b="-3842"/>
          <a:stretch/>
        </p:blipFill>
        <p:spPr>
          <a:xfrm>
            <a:off x="715423" y="609601"/>
            <a:ext cx="6345468" cy="5641724"/>
          </a:xfrm>
        </p:spPr>
      </p:pic>
      <p:sp>
        <p:nvSpPr>
          <p:cNvPr id="31747" name="Rectangle 4"/>
          <p:cNvSpPr>
            <a:spLocks noChangeArrowheads="1"/>
          </p:cNvSpPr>
          <p:nvPr/>
        </p:nvSpPr>
        <p:spPr bwMode="auto">
          <a:xfrm>
            <a:off x="5334000" y="18288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endParaRPr lang="en-US" sz="1800" u="none" dirty="0">
              <a:solidFill>
                <a:srgbClr val="4D4D4D"/>
              </a:solidFill>
            </a:endParaRPr>
          </a:p>
          <a:p>
            <a:pPr marL="457200" indent="-457200" eaLnBrk="1" hangingPunct="1"/>
            <a:endParaRPr lang="en-US" sz="1800" u="none" dirty="0">
              <a:solidFill>
                <a:srgbClr val="4D4D4D"/>
              </a:solidFill>
            </a:endParaRPr>
          </a:p>
        </p:txBody>
      </p:sp>
      <p:sp>
        <p:nvSpPr>
          <p:cNvPr id="3" name="TextBox 2"/>
          <p:cNvSpPr txBox="1"/>
          <p:nvPr/>
        </p:nvSpPr>
        <p:spPr>
          <a:xfrm>
            <a:off x="293064" y="1514051"/>
            <a:ext cx="8622336" cy="646331"/>
          </a:xfrm>
          <a:prstGeom prst="rect">
            <a:avLst/>
          </a:prstGeom>
          <a:noFill/>
        </p:spPr>
        <p:txBody>
          <a:bodyPr wrap="square" rtlCol="0">
            <a:spAutoFit/>
          </a:bodyPr>
          <a:lstStyle/>
          <a:p>
            <a:pPr marL="457200" indent="-457200" fontAlgn="auto">
              <a:spcBef>
                <a:spcPts val="0"/>
              </a:spcBef>
              <a:spcAft>
                <a:spcPts val="0"/>
              </a:spcAft>
              <a:defRPr/>
            </a:pPr>
            <a:endParaRPr lang="en-US" dirty="0"/>
          </a:p>
          <a:p>
            <a:endParaRPr lang="en-US" dirty="0"/>
          </a:p>
        </p:txBody>
      </p:sp>
      <p:sp>
        <p:nvSpPr>
          <p:cNvPr id="6" name="Oval Callout 5"/>
          <p:cNvSpPr/>
          <p:nvPr/>
        </p:nvSpPr>
        <p:spPr>
          <a:xfrm>
            <a:off x="3555317" y="912313"/>
            <a:ext cx="5588683" cy="5026666"/>
          </a:xfrm>
          <a:prstGeom prst="wedgeEllipseCallout">
            <a:avLst>
              <a:gd name="adj1" fmla="val -55201"/>
              <a:gd name="adj2" fmla="val -6538"/>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ea typeface="Osaka" charset="0"/>
                <a:cs typeface="Osaka" charset="0"/>
              </a:rPr>
              <a:t>I didn’t know that the dose is only one part of the problem: there are also low dose effects, mixtures, synergies, timing, sensitivities and long delays between exposure and visible effects including multigenerational effects</a:t>
            </a:r>
            <a:r>
              <a:rPr lang="en-US" sz="2400" dirty="0">
                <a:ea typeface="Osaka" charset="0"/>
                <a:cs typeface="Osaka" charset="0"/>
              </a:rPr>
              <a:t>.</a:t>
            </a:r>
            <a:endParaRPr lang="en-US" sz="2400" dirty="0"/>
          </a:p>
        </p:txBody>
      </p:sp>
    </p:spTree>
    <p:extLst>
      <p:ext uri="{BB962C8B-B14F-4D97-AF65-F5344CB8AC3E}">
        <p14:creationId xmlns:p14="http://schemas.microsoft.com/office/powerpoint/2010/main" val="10613647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ChemHAT</a:t>
            </a:r>
            <a:endParaRPr lang="en-US" dirty="0"/>
          </a:p>
        </p:txBody>
      </p:sp>
      <p:sp>
        <p:nvSpPr>
          <p:cNvPr id="3" name="Subtitle 2"/>
          <p:cNvSpPr>
            <a:spLocks noGrp="1"/>
          </p:cNvSpPr>
          <p:nvPr>
            <p:ph type="subTitle" idx="1"/>
          </p:nvPr>
        </p:nvSpPr>
        <p:spPr>
          <a:xfrm>
            <a:off x="761999" y="4724400"/>
            <a:ext cx="7857067" cy="990600"/>
          </a:xfrm>
        </p:spPr>
        <p:txBody>
          <a:bodyPr>
            <a:noAutofit/>
          </a:bodyPr>
          <a:lstStyle/>
          <a:p>
            <a:r>
              <a:rPr lang="en-US" sz="4000" b="1" dirty="0" smtClean="0"/>
              <a:t>How it Got Here: How do workers find chemical information? </a:t>
            </a:r>
            <a:endParaRPr lang="en-US" sz="4000" b="1" dirty="0"/>
          </a:p>
        </p:txBody>
      </p:sp>
      <p:pic>
        <p:nvPicPr>
          <p:cNvPr id="6" name="Picture 5" descr="chemha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614" y="0"/>
            <a:ext cx="4942385" cy="3062713"/>
          </a:xfrm>
          <a:prstGeom prst="rect">
            <a:avLst/>
          </a:prstGeom>
        </p:spPr>
      </p:pic>
    </p:spTree>
    <p:extLst>
      <p:ext uri="{BB962C8B-B14F-4D97-AF65-F5344CB8AC3E}">
        <p14:creationId xmlns:p14="http://schemas.microsoft.com/office/powerpoint/2010/main" val="152149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Ethylene Oxide</a:t>
            </a:r>
            <a:endParaRPr lang="en-US" dirty="0"/>
          </a:p>
        </p:txBody>
      </p:sp>
      <p:pic>
        <p:nvPicPr>
          <p:cNvPr id="2050" name="Picture 2"/>
          <p:cNvPicPr>
            <a:picLocks noGrp="1" noChangeAspect="1" noChangeArrowheads="1"/>
          </p:cNvPicPr>
          <p:nvPr>
            <p:ph idx="1"/>
          </p:nvPr>
        </p:nvPicPr>
        <p:blipFill>
          <a:blip r:embed="rId3" cstate="print"/>
          <a:stretch>
            <a:fillRect/>
          </a:stretch>
        </p:blipFill>
        <p:spPr bwMode="auto">
          <a:xfrm>
            <a:off x="0" y="520381"/>
            <a:ext cx="9144000" cy="5651820"/>
          </a:xfrm>
          <a:prstGeom prst="rect">
            <a:avLst/>
          </a:prstGeom>
          <a:noFill/>
          <a:ln w="9525">
            <a:noFill/>
            <a:miter lim="800000"/>
            <a:headEnd/>
            <a:tailEnd/>
          </a:ln>
        </p:spPr>
      </p:pic>
    </p:spTree>
    <p:extLst>
      <p:ext uri="{BB962C8B-B14F-4D97-AF65-F5344CB8AC3E}">
        <p14:creationId xmlns:p14="http://schemas.microsoft.com/office/powerpoint/2010/main" val="4076997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9698" name="Picture 2"/>
          <p:cNvPicPr>
            <a:picLocks noGrp="1" noChangeAspect="1" noChangeArrowheads="1"/>
          </p:cNvPicPr>
          <p:nvPr>
            <p:ph idx="1"/>
          </p:nvPr>
        </p:nvPicPr>
        <p:blipFill>
          <a:blip r:embed="rId3" cstate="print"/>
          <a:srcRect/>
          <a:stretch>
            <a:fillRect/>
          </a:stretch>
        </p:blipFill>
        <p:spPr bwMode="auto">
          <a:xfrm>
            <a:off x="877949" y="561851"/>
            <a:ext cx="6020226" cy="5398048"/>
          </a:xfrm>
          <a:prstGeom prst="rect">
            <a:avLst/>
          </a:prstGeom>
          <a:noFill/>
          <a:ln w="9525">
            <a:noFill/>
            <a:miter lim="800000"/>
            <a:headEnd/>
            <a:tailEnd/>
          </a:ln>
        </p:spPr>
      </p:pic>
    </p:spTree>
    <p:extLst>
      <p:ext uri="{BB962C8B-B14F-4D97-AF65-F5344CB8AC3E}">
        <p14:creationId xmlns:p14="http://schemas.microsoft.com/office/powerpoint/2010/main" val="9746774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200399"/>
            <a:ext cx="7543800" cy="1802981"/>
          </a:xfrm>
        </p:spPr>
        <p:txBody>
          <a:bodyPr/>
          <a:lstStyle/>
          <a:p>
            <a:r>
              <a:rPr lang="en-US" sz="4800" b="1" dirty="0" smtClean="0">
                <a:solidFill>
                  <a:schemeClr val="bg1"/>
                </a:solidFill>
              </a:rPr>
              <a:t/>
            </a:r>
            <a:br>
              <a:rPr lang="en-US" sz="4800" b="1" dirty="0" smtClean="0">
                <a:solidFill>
                  <a:schemeClr val="bg1"/>
                </a:solidFill>
              </a:rPr>
            </a:br>
            <a:r>
              <a:rPr lang="en-US" sz="4800" b="1" dirty="0" smtClean="0">
                <a:solidFill>
                  <a:schemeClr val="bg1"/>
                </a:solidFill>
              </a:rPr>
              <a:t/>
            </a:r>
            <a:br>
              <a:rPr lang="en-US" sz="4800" b="1" dirty="0" smtClean="0">
                <a:solidFill>
                  <a:schemeClr val="bg1"/>
                </a:solidFill>
              </a:rPr>
            </a:br>
            <a:r>
              <a:rPr lang="en-US" sz="4800" b="1" dirty="0">
                <a:solidFill>
                  <a:schemeClr val="bg1"/>
                </a:solidFill>
              </a:rPr>
              <a:t/>
            </a:r>
            <a:br>
              <a:rPr lang="en-US" sz="4800" b="1" dirty="0">
                <a:solidFill>
                  <a:schemeClr val="bg1"/>
                </a:solidFill>
              </a:rPr>
            </a:br>
            <a:r>
              <a:rPr lang="en-US" sz="4800" b="1" dirty="0" smtClean="0">
                <a:solidFill>
                  <a:schemeClr val="bg1"/>
                </a:solidFill>
              </a:rPr>
              <a:t/>
            </a:r>
            <a:br>
              <a:rPr lang="en-US" sz="4800" b="1" dirty="0" smtClean="0">
                <a:solidFill>
                  <a:schemeClr val="bg1"/>
                </a:solidFill>
              </a:rPr>
            </a:br>
            <a:r>
              <a:rPr lang="en-US" sz="3600" dirty="0" smtClean="0"/>
              <a:t>Why chemicals </a:t>
            </a:r>
            <a:r>
              <a:rPr lang="en-US" sz="3600" dirty="0"/>
              <a:t>m</a:t>
            </a:r>
            <a:r>
              <a:rPr lang="en-US" sz="3600" dirty="0" smtClean="0"/>
              <a:t>atter: We’re getting </a:t>
            </a:r>
            <a:r>
              <a:rPr lang="en-US" sz="3600" dirty="0"/>
              <a:t>s</a:t>
            </a:r>
            <a:r>
              <a:rPr lang="en-US" sz="3600" dirty="0" smtClean="0"/>
              <a:t>icker and chemicals are part of the reason why? </a:t>
            </a:r>
            <a:endParaRPr lang="en-US" sz="3600" b="1" dirty="0">
              <a:solidFill>
                <a:srgbClr val="FF0000"/>
              </a:solidFill>
            </a:endParaRPr>
          </a:p>
        </p:txBody>
      </p:sp>
      <p:sp>
        <p:nvSpPr>
          <p:cNvPr id="3" name="Subtitle 2"/>
          <p:cNvSpPr>
            <a:spLocks noGrp="1"/>
          </p:cNvSpPr>
          <p:nvPr>
            <p:ph type="subTitle" idx="1"/>
          </p:nvPr>
        </p:nvSpPr>
        <p:spPr>
          <a:xfrm>
            <a:off x="762000" y="4724399"/>
            <a:ext cx="7543800" cy="1150607"/>
          </a:xfrm>
        </p:spPr>
        <p:txBody>
          <a:bodyPr>
            <a:normAutofit fontScale="85000" lnSpcReduction="20000"/>
          </a:bodyPr>
          <a:lstStyle/>
          <a:p>
            <a:r>
              <a:rPr lang="en-US" sz="9600" b="1" dirty="0" smtClean="0"/>
              <a:t>          </a:t>
            </a:r>
          </a:p>
          <a:p>
            <a:endParaRPr lang="en-US" sz="8000" b="1" dirty="0"/>
          </a:p>
        </p:txBody>
      </p:sp>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pic>
        <p:nvPicPr>
          <p:cNvPr id="6" name="Picture 5" descr="chemhat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688" y="1"/>
            <a:ext cx="2261312" cy="3010542"/>
          </a:xfrm>
          <a:prstGeom prst="rect">
            <a:avLst/>
          </a:prstGeom>
        </p:spPr>
      </p:pic>
      <p:sp>
        <p:nvSpPr>
          <p:cNvPr id="8" name="TextBox 7"/>
          <p:cNvSpPr txBox="1"/>
          <p:nvPr/>
        </p:nvSpPr>
        <p:spPr>
          <a:xfrm>
            <a:off x="904298" y="211682"/>
            <a:ext cx="4842389" cy="2585323"/>
          </a:xfrm>
          <a:prstGeom prst="rect">
            <a:avLst/>
          </a:prstGeom>
          <a:noFill/>
        </p:spPr>
        <p:txBody>
          <a:bodyPr wrap="square" rtlCol="0">
            <a:spAutoFit/>
          </a:bodyPr>
          <a:lstStyle/>
          <a:p>
            <a:r>
              <a:rPr lang="en-US" sz="5400" dirty="0" smtClean="0"/>
              <a:t>Substitution </a:t>
            </a:r>
          </a:p>
          <a:p>
            <a:r>
              <a:rPr lang="en-US" sz="5400" dirty="0" smtClean="0"/>
              <a:t>and </a:t>
            </a:r>
          </a:p>
          <a:p>
            <a:r>
              <a:rPr lang="en-US" sz="5400" dirty="0" smtClean="0"/>
              <a:t>Elimination</a:t>
            </a:r>
            <a:endParaRPr lang="en-US" sz="5400" dirty="0"/>
          </a:p>
        </p:txBody>
      </p:sp>
    </p:spTree>
    <p:extLst>
      <p:ext uri="{BB962C8B-B14F-4D97-AF65-F5344CB8AC3E}">
        <p14:creationId xmlns:p14="http://schemas.microsoft.com/office/powerpoint/2010/main" val="1568147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xmlns:mv="urn:schemas-microsoft-com:mac:vml">
      <p:transitio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15536"/>
          </a:xfrm>
        </p:spPr>
        <p:txBody>
          <a:bodyPr>
            <a:normAutofit fontScale="90000"/>
          </a:bodyPr>
          <a:lstStyle/>
          <a:p>
            <a:pPr algn="l"/>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endParaRPr lang="en-US" sz="2200" dirty="0"/>
          </a:p>
        </p:txBody>
      </p:sp>
      <p:pic>
        <p:nvPicPr>
          <p:cNvPr id="31746" name="Picture 2"/>
          <p:cNvPicPr>
            <a:picLocks noGrp="1" noChangeAspect="1" noChangeArrowheads="1"/>
          </p:cNvPicPr>
          <p:nvPr>
            <p:ph idx="1"/>
          </p:nvPr>
        </p:nvPicPr>
        <p:blipFill rotWithShape="1">
          <a:blip r:embed="rId3" cstate="print"/>
          <a:srcRect/>
          <a:stretch/>
        </p:blipFill>
        <p:spPr bwMode="auto">
          <a:xfrm>
            <a:off x="1144470" y="658556"/>
            <a:ext cx="5933881" cy="5467607"/>
          </a:xfrm>
          <a:prstGeom prst="rect">
            <a:avLst/>
          </a:prstGeom>
          <a:noFill/>
          <a:ln w="9525">
            <a:noFill/>
            <a:miter lim="800000"/>
            <a:headEnd/>
            <a:tailEnd/>
          </a:ln>
        </p:spPr>
      </p:pic>
      <p:sp>
        <p:nvSpPr>
          <p:cNvPr id="3" name="TextBox 2"/>
          <p:cNvSpPr txBox="1"/>
          <p:nvPr/>
        </p:nvSpPr>
        <p:spPr>
          <a:xfrm>
            <a:off x="457200" y="6428763"/>
            <a:ext cx="8106543" cy="646331"/>
          </a:xfrm>
          <a:prstGeom prst="rect">
            <a:avLst/>
          </a:prstGeom>
          <a:noFill/>
        </p:spPr>
        <p:txBody>
          <a:bodyPr wrap="square" rtlCol="0">
            <a:spAutoFit/>
          </a:bodyPr>
          <a:lstStyle/>
          <a:p>
            <a:r>
              <a:rPr lang="en-US" dirty="0"/>
              <a:t>http://</a:t>
            </a:r>
            <a:r>
              <a:rPr lang="en-US" dirty="0" err="1"/>
              <a:t>hazmap.nlm.nih.gov</a:t>
            </a:r>
            <a:r>
              <a:rPr lang="en-US" dirty="0"/>
              <a:t>/</a:t>
            </a:r>
            <a:r>
              <a:rPr lang="en-US" dirty="0" err="1"/>
              <a:t>cgi</a:t>
            </a:r>
            <a:r>
              <a:rPr lang="en-US" dirty="0"/>
              <a:t>-bin/</a:t>
            </a:r>
            <a:r>
              <a:rPr lang="en-US" dirty="0" err="1"/>
              <a:t>hazmap_generic?tbl</a:t>
            </a:r>
            <a:r>
              <a:rPr lang="en-US" dirty="0"/>
              <a:t>=</a:t>
            </a:r>
            <a:r>
              <a:rPr lang="en-US" dirty="0" err="1"/>
              <a:t>TblAgents&amp;id</a:t>
            </a:r>
            <a:r>
              <a:rPr lang="en-US" dirty="0"/>
              <a:t>=21</a:t>
            </a:r>
            <a:r>
              <a:rPr lang="en-US" sz="1600" dirty="0"/>
              <a:t/>
            </a:r>
            <a:br>
              <a:rPr lang="en-US" sz="1600" dirty="0"/>
            </a:br>
            <a:endParaRPr lang="en-US" dirty="0"/>
          </a:p>
        </p:txBody>
      </p:sp>
    </p:spTree>
    <p:extLst>
      <p:ext uri="{BB962C8B-B14F-4D97-AF65-F5344CB8AC3E}">
        <p14:creationId xmlns:p14="http://schemas.microsoft.com/office/powerpoint/2010/main" val="40520507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36956"/>
            <a:ext cx="8382000" cy="1168044"/>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23554" name="Picture 2"/>
          <p:cNvPicPr>
            <a:picLocks noGrp="1" noChangeAspect="1" noChangeArrowheads="1"/>
          </p:cNvPicPr>
          <p:nvPr>
            <p:ph idx="1"/>
          </p:nvPr>
        </p:nvPicPr>
        <p:blipFill>
          <a:blip r:embed="rId3" cstate="print"/>
          <a:stretch>
            <a:fillRect/>
          </a:stretch>
        </p:blipFill>
        <p:spPr bwMode="auto">
          <a:xfrm>
            <a:off x="35009" y="533117"/>
            <a:ext cx="9108991" cy="5012889"/>
          </a:xfrm>
          <a:prstGeom prst="rect">
            <a:avLst/>
          </a:prstGeom>
          <a:noFill/>
          <a:ln w="9525">
            <a:noFill/>
            <a:miter lim="800000"/>
            <a:headEnd/>
            <a:tailEnd/>
          </a:ln>
        </p:spPr>
      </p:pic>
      <p:sp>
        <p:nvSpPr>
          <p:cNvPr id="3" name="Rectangle 2"/>
          <p:cNvSpPr/>
          <p:nvPr/>
        </p:nvSpPr>
        <p:spPr>
          <a:xfrm>
            <a:off x="940660" y="2967334"/>
            <a:ext cx="7948578" cy="646331"/>
          </a:xfrm>
          <a:prstGeom prst="rect">
            <a:avLst/>
          </a:prstGeom>
        </p:spPr>
        <p:txBody>
          <a:bodyPr wrap="square">
            <a:spAutoFit/>
          </a:bodyPr>
          <a:lstStyle/>
          <a:p>
            <a:r>
              <a:rPr lang="en-US" dirty="0"/>
              <a:t/>
            </a:r>
            <a:br>
              <a:rPr lang="en-US" dirty="0"/>
            </a:br>
            <a:endParaRPr lang="en-US" dirty="0"/>
          </a:p>
        </p:txBody>
      </p:sp>
      <p:sp>
        <p:nvSpPr>
          <p:cNvPr id="4" name="TextBox 3"/>
          <p:cNvSpPr txBox="1"/>
          <p:nvPr/>
        </p:nvSpPr>
        <p:spPr>
          <a:xfrm>
            <a:off x="35009" y="6224924"/>
            <a:ext cx="9108991" cy="369332"/>
          </a:xfrm>
          <a:prstGeom prst="rect">
            <a:avLst/>
          </a:prstGeom>
          <a:noFill/>
        </p:spPr>
        <p:txBody>
          <a:bodyPr wrap="square" rtlCol="0">
            <a:spAutoFit/>
          </a:bodyPr>
          <a:lstStyle/>
          <a:p>
            <a:r>
              <a:rPr lang="en-US" dirty="0"/>
              <a:t>http://</a:t>
            </a:r>
            <a:r>
              <a:rPr lang="en-US" dirty="0" err="1"/>
              <a:t>toxtown.nlm.nih.gov</a:t>
            </a:r>
            <a:r>
              <a:rPr lang="en-US" dirty="0"/>
              <a:t>/</a:t>
            </a:r>
            <a:r>
              <a:rPr lang="en-US" dirty="0" err="1" smtClean="0"/>
              <a:t>text_version</a:t>
            </a:r>
            <a:r>
              <a:rPr lang="en-US" dirty="0" smtClean="0"/>
              <a:t>/</a:t>
            </a:r>
            <a:r>
              <a:rPr lang="en-US" dirty="0" err="1" smtClean="0"/>
              <a:t>chemicals.php</a:t>
            </a:r>
            <a:r>
              <a:rPr lang="en-US" dirty="0" err="1"/>
              <a:t>?id</a:t>
            </a:r>
            <a:r>
              <a:rPr lang="en-US" dirty="0"/>
              <a:t>=71</a:t>
            </a:r>
          </a:p>
        </p:txBody>
      </p:sp>
    </p:spTree>
    <p:extLst>
      <p:ext uri="{BB962C8B-B14F-4D97-AF65-F5344CB8AC3E}">
        <p14:creationId xmlns:p14="http://schemas.microsoft.com/office/powerpoint/2010/main" val="1578833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m.png"/>
          <p:cNvPicPr>
            <a:picLocks noChangeAspect="1"/>
          </p:cNvPicPr>
          <p:nvPr/>
        </p:nvPicPr>
        <p:blipFill>
          <a:blip r:embed="rId3"/>
          <a:stretch>
            <a:fillRect/>
          </a:stretch>
        </p:blipFill>
        <p:spPr>
          <a:xfrm>
            <a:off x="169205" y="0"/>
            <a:ext cx="8805589" cy="6858000"/>
          </a:xfrm>
          <a:prstGeom prst="rect">
            <a:avLst/>
          </a:prstGeom>
        </p:spPr>
      </p:pic>
    </p:spTree>
    <p:extLst>
      <p:ext uri="{BB962C8B-B14F-4D97-AF65-F5344CB8AC3E}">
        <p14:creationId xmlns:p14="http://schemas.microsoft.com/office/powerpoint/2010/main" val="30226388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54299698"/>
              </p:ext>
            </p:extLst>
          </p:nvPr>
        </p:nvGraphicFramePr>
        <p:xfrm>
          <a:off x="2351650" y="642876"/>
          <a:ext cx="4534672" cy="5868217"/>
        </p:xfrm>
        <a:graphic>
          <a:graphicData uri="http://schemas.openxmlformats.org/presentationml/2006/ole">
            <mc:AlternateContent xmlns:mc="http://schemas.openxmlformats.org/markup-compatibility/2006">
              <mc:Choice xmlns:v="urn:schemas-microsoft-com:vml" Requires="v">
                <p:oleObj spid="_x0000_s1038" name="Acrobat Document" r:id="rId3" imgW="4663386" imgH="6035020" progId="AcroExch.Document.7">
                  <p:embed/>
                </p:oleObj>
              </mc:Choice>
              <mc:Fallback>
                <p:oleObj name="Acrobat Document" r:id="rId3" imgW="4663386" imgH="6035020" progId="AcroExch.Document.7">
                  <p:embed/>
                  <p:pic>
                    <p:nvPicPr>
                      <p:cNvPr id="0" name=""/>
                      <p:cNvPicPr/>
                      <p:nvPr/>
                    </p:nvPicPr>
                    <p:blipFill>
                      <a:blip r:embed="rId4"/>
                      <a:stretch>
                        <a:fillRect/>
                      </a:stretch>
                    </p:blipFill>
                    <p:spPr>
                      <a:xfrm>
                        <a:off x="2351650" y="642876"/>
                        <a:ext cx="4534672" cy="5868217"/>
                      </a:xfrm>
                      <a:prstGeom prst="rect">
                        <a:avLst/>
                      </a:prstGeom>
                    </p:spPr>
                  </p:pic>
                </p:oleObj>
              </mc:Fallback>
            </mc:AlternateContent>
          </a:graphicData>
        </a:graphic>
      </p:graphicFrame>
    </p:spTree>
    <p:extLst>
      <p:ext uri="{BB962C8B-B14F-4D97-AF65-F5344CB8AC3E}">
        <p14:creationId xmlns:p14="http://schemas.microsoft.com/office/powerpoint/2010/main" val="2797406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lightbulb wearing a hardhat is the image being used in ChemHAT's logo. " title="ChemHAT Image"/>
          <p:cNvPicPr>
            <a:picLocks noChangeAspect="1"/>
          </p:cNvPicPr>
          <p:nvPr/>
        </p:nvPicPr>
        <p:blipFill>
          <a:blip r:embed="rId3"/>
          <a:stretch>
            <a:fillRect/>
          </a:stretch>
        </p:blipFill>
        <p:spPr>
          <a:xfrm>
            <a:off x="4185937" y="0"/>
            <a:ext cx="5203658" cy="6858000"/>
          </a:xfrm>
          <a:prstGeom prst="rect">
            <a:avLst/>
          </a:prstGeom>
        </p:spPr>
      </p:pic>
      <p:sp>
        <p:nvSpPr>
          <p:cNvPr id="7" name="TextBox 6"/>
          <p:cNvSpPr txBox="1"/>
          <p:nvPr/>
        </p:nvSpPr>
        <p:spPr>
          <a:xfrm>
            <a:off x="470330" y="0"/>
            <a:ext cx="4154582" cy="6063198"/>
          </a:xfrm>
          <a:prstGeom prst="rect">
            <a:avLst/>
          </a:prstGeom>
          <a:noFill/>
        </p:spPr>
        <p:txBody>
          <a:bodyPr wrap="square" rtlCol="0">
            <a:spAutoFit/>
          </a:bodyPr>
          <a:lstStyle/>
          <a:p>
            <a:endParaRPr lang="en-US" sz="3200" dirty="0" smtClean="0"/>
          </a:p>
          <a:p>
            <a:r>
              <a:rPr lang="en-US" sz="2800" dirty="0" smtClean="0">
                <a:latin typeface="Big Caslon"/>
                <a:cs typeface="Big Caslon"/>
              </a:rPr>
              <a:t>Your health and safety committee has decided to convince your company to switch from using a dangerous chemical to a safer alternative. </a:t>
            </a:r>
          </a:p>
          <a:p>
            <a:endParaRPr lang="en-US" sz="2800" dirty="0" smtClean="0">
              <a:latin typeface="Big Caslon"/>
              <a:cs typeface="Big Caslon"/>
            </a:endParaRPr>
          </a:p>
          <a:p>
            <a:r>
              <a:rPr lang="en-US" sz="2800" dirty="0" smtClean="0">
                <a:latin typeface="Big Caslon"/>
                <a:cs typeface="Big Caslon"/>
              </a:rPr>
              <a:t>What information would you need to help you get your employer switch to a safer chemical?</a:t>
            </a:r>
          </a:p>
          <a:p>
            <a:endParaRPr lang="en-US" sz="2000" dirty="0">
              <a:latin typeface="Big Caslon"/>
              <a:cs typeface="Big Caslon"/>
            </a:endParaRPr>
          </a:p>
        </p:txBody>
      </p:sp>
    </p:spTree>
    <p:extLst>
      <p:ext uri="{BB962C8B-B14F-4D97-AF65-F5344CB8AC3E}">
        <p14:creationId xmlns:p14="http://schemas.microsoft.com/office/powerpoint/2010/main" val="332796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ho made chemhat.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61" b="2"/>
          <a:stretch/>
        </p:blipFill>
        <p:spPr>
          <a:xfrm>
            <a:off x="-1386415" y="15680"/>
            <a:ext cx="11200635" cy="6960928"/>
          </a:xfrm>
        </p:spPr>
      </p:pic>
    </p:spTree>
    <p:extLst>
      <p:ext uri="{BB962C8B-B14F-4D97-AF65-F5344CB8AC3E}">
        <p14:creationId xmlns:p14="http://schemas.microsoft.com/office/powerpoint/2010/main" val="30979267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nb\AppData\Local\Microsoft\Windows\Temporary Internet Files\Content.Outlook\FW4UOG7L\slide 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405"/>
            <a:ext cx="9144000" cy="630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894692"/>
      </p:ext>
    </p:extLst>
  </p:cSld>
  <p:clrMapOvr>
    <a:masterClrMapping/>
  </p:clrMapOvr>
  <mc:AlternateContent xmlns:mc="http://schemas.openxmlformats.org/markup-compatibility/2006" xmlns:p14="http://schemas.microsoft.com/office/powerpoint/2010/main">
    <mc:Choice Requires="p14">
      <p:transition spd="slow" p14:dur="1600">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6" name="Picture 2" descr="C:\Users\jenb\AppData\Local\Microsoft\Windows\Temporary Internet Files\Content.Outlook\FW4UOG7L\slide 20.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9049" y="614995"/>
            <a:ext cx="9343969" cy="573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38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C:\Users\jenb\AppData\Local\Microsoft\Windows\Temporary Internet Files\Content.Outlook\FW4UOG7L\between 20 and 21.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687823"/>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6129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286966" y="762000"/>
            <a:ext cx="4953000" cy="6407801"/>
          </a:xfrm>
        </p:spPr>
      </p:pic>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48200" y="762000"/>
            <a:ext cx="4648200" cy="6321251"/>
          </a:xfrm>
          <a:prstGeom prst="rect">
            <a:avLst/>
          </a:prstGeom>
        </p:spPr>
      </p:pic>
    </p:spTree>
    <p:extLst>
      <p:ext uri="{BB962C8B-B14F-4D97-AF65-F5344CB8AC3E}">
        <p14:creationId xmlns:p14="http://schemas.microsoft.com/office/powerpoint/2010/main" val="154976915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8635" y="481752"/>
            <a:ext cx="7283069" cy="5454453"/>
          </a:xfrm>
          <a:prstGeom prst="rect">
            <a:avLst/>
          </a:prstGeom>
        </p:spPr>
      </p:pic>
    </p:spTree>
    <p:extLst>
      <p:ext uri="{BB962C8B-B14F-4D97-AF65-F5344CB8AC3E}">
        <p14:creationId xmlns:p14="http://schemas.microsoft.com/office/powerpoint/2010/main" val="39498998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xmlns:mv="urn:schemas-microsoft-com:mac:vml">
      <p:transitio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0"/>
            <a:ext cx="7024744" cy="914400"/>
          </a:xfrm>
        </p:spPr>
        <p:txBody>
          <a:bodyPr>
            <a:normAutofit fontScale="90000"/>
          </a:bodyPr>
          <a:lstStyle/>
          <a:p>
            <a:r>
              <a:rPr lang="en-US" dirty="0" smtClean="0"/>
              <a:t>ChemHAT vs. GHS Icons</a:t>
            </a:r>
            <a:endParaRPr lang="en-US"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990600" y="2209800"/>
            <a:ext cx="6777037" cy="2496803"/>
          </a:xfr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29000" y="4495800"/>
            <a:ext cx="2286000" cy="2286000"/>
          </a:xfrm>
          <a:prstGeom prst="rect">
            <a:avLst/>
          </a:prstGeom>
        </p:spPr>
      </p:pic>
    </p:spTree>
    <p:extLst>
      <p:ext uri="{BB962C8B-B14F-4D97-AF65-F5344CB8AC3E}">
        <p14:creationId xmlns:p14="http://schemas.microsoft.com/office/powerpoint/2010/main" val="197018797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375646"/>
            <a:ext cx="6777317" cy="4456983"/>
          </a:xfrm>
        </p:spPr>
        <p:txBody>
          <a:bodyPr/>
          <a:lstStyle/>
          <a:p>
            <a:endParaRPr lang="en-US" dirty="0"/>
          </a:p>
        </p:txBody>
      </p:sp>
      <p:pic>
        <p:nvPicPr>
          <p:cNvPr id="8194" name="Picture 2" descr="C:\Users\jenb\AppData\Local\Microsoft\Windows\Temporary Internet Files\Content.Outlook\FW4UOG7L\102_0258 (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49663" y="962952"/>
            <a:ext cx="7201911"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4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zene one.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997" t="1139" r="-2078" b="2"/>
          <a:stretch/>
        </p:blipFill>
        <p:spPr>
          <a:xfrm>
            <a:off x="-392208" y="325161"/>
            <a:ext cx="10571533" cy="6276080"/>
          </a:xfrm>
        </p:spPr>
      </p:pic>
    </p:spTree>
    <p:extLst>
      <p:ext uri="{BB962C8B-B14F-4D97-AF65-F5344CB8AC3E}">
        <p14:creationId xmlns:p14="http://schemas.microsoft.com/office/powerpoint/2010/main" val="12412838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enzene2.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435" b="1002"/>
          <a:stretch/>
        </p:blipFill>
        <p:spPr>
          <a:xfrm>
            <a:off x="-462827" y="0"/>
            <a:ext cx="10416442" cy="6538522"/>
          </a:xfrm>
        </p:spPr>
      </p:pic>
    </p:spTree>
    <p:extLst>
      <p:ext uri="{BB962C8B-B14F-4D97-AF65-F5344CB8AC3E}">
        <p14:creationId xmlns:p14="http://schemas.microsoft.com/office/powerpoint/2010/main" val="39292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0958" y="-1"/>
            <a:ext cx="11239358" cy="7024599"/>
          </a:xfrm>
          <a:prstGeom prst="rect">
            <a:avLst/>
          </a:prstGeom>
        </p:spPr>
      </p:pic>
    </p:spTree>
    <p:extLst>
      <p:ext uri="{BB962C8B-B14F-4D97-AF65-F5344CB8AC3E}">
        <p14:creationId xmlns:p14="http://schemas.microsoft.com/office/powerpoint/2010/main" val="19923289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3522" y="0"/>
            <a:ext cx="10972798" cy="6857999"/>
          </a:xfrm>
          <a:prstGeom prst="rect">
            <a:avLst/>
          </a:prstGeom>
        </p:spPr>
      </p:pic>
    </p:spTree>
    <p:extLst>
      <p:ext uri="{BB962C8B-B14F-4D97-AF65-F5344CB8AC3E}">
        <p14:creationId xmlns:p14="http://schemas.microsoft.com/office/powerpoint/2010/main" val="32986188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4.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4400" y="0"/>
            <a:ext cx="10972800" cy="6858000"/>
          </a:xfrm>
          <a:prstGeom prst="rect">
            <a:avLst/>
          </a:prstGeom>
        </p:spPr>
      </p:pic>
    </p:spTree>
    <p:extLst>
      <p:ext uri="{BB962C8B-B14F-4D97-AF65-F5344CB8AC3E}">
        <p14:creationId xmlns:p14="http://schemas.microsoft.com/office/powerpoint/2010/main" val="21022325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sctox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5694" y="-1"/>
            <a:ext cx="11164094" cy="6977559"/>
          </a:xfrm>
          <a:prstGeom prst="rect">
            <a:avLst/>
          </a:prstGeom>
        </p:spPr>
      </p:pic>
    </p:spTree>
    <p:extLst>
      <p:ext uri="{BB962C8B-B14F-4D97-AF65-F5344CB8AC3E}">
        <p14:creationId xmlns:p14="http://schemas.microsoft.com/office/powerpoint/2010/main" val="20500070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sctox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0190" y="-141119"/>
            <a:ext cx="11198590" cy="6999119"/>
          </a:xfrm>
          <a:prstGeom prst="rect">
            <a:avLst/>
          </a:prstGeom>
        </p:spPr>
      </p:pic>
    </p:spTree>
    <p:extLst>
      <p:ext uri="{BB962C8B-B14F-4D97-AF65-F5344CB8AC3E}">
        <p14:creationId xmlns:p14="http://schemas.microsoft.com/office/powerpoint/2010/main" val="332753927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The Economic Benefits of a Green Chemical Industry: Renewing Manufacturing Jobs While Protecting Health and the Environment</a:t>
            </a:r>
            <a:endParaRPr lang="en-US" sz="2800" dirty="0"/>
          </a:p>
        </p:txBody>
      </p:sp>
      <p:sp>
        <p:nvSpPr>
          <p:cNvPr id="3" name="Subtitle 2"/>
          <p:cNvSpPr>
            <a:spLocks noGrp="1"/>
          </p:cNvSpPr>
          <p:nvPr>
            <p:ph type="subTitle" idx="1"/>
          </p:nvPr>
        </p:nvSpPr>
        <p:spPr/>
        <p:txBody>
          <a:bodyPr>
            <a:normAutofit/>
          </a:bodyPr>
          <a:lstStyle/>
          <a:p>
            <a:r>
              <a:rPr lang="en-US" sz="2400" dirty="0" smtClean="0"/>
              <a:t>=</a:t>
            </a:r>
            <a:endParaRPr lang="en-US" sz="2400" dirty="0"/>
          </a:p>
        </p:txBody>
      </p:sp>
      <p:pic>
        <p:nvPicPr>
          <p:cNvPr id="4" name="Picture 3"/>
          <p:cNvPicPr>
            <a:picLocks noChangeAspect="1"/>
          </p:cNvPicPr>
          <p:nvPr/>
        </p:nvPicPr>
        <p:blipFill>
          <a:blip r:embed="rId3"/>
          <a:stretch>
            <a:fillRect/>
          </a:stretch>
        </p:blipFill>
        <p:spPr>
          <a:xfrm>
            <a:off x="-263843" y="0"/>
            <a:ext cx="9407843" cy="6858000"/>
          </a:xfrm>
          <a:prstGeom prst="rect">
            <a:avLst/>
          </a:prstGeom>
        </p:spPr>
      </p:pic>
    </p:spTree>
    <p:extLst>
      <p:ext uri="{BB962C8B-B14F-4D97-AF65-F5344CB8AC3E}">
        <p14:creationId xmlns:p14="http://schemas.microsoft.com/office/powerpoint/2010/main" val="3646266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05" y="4572000"/>
            <a:ext cx="8843726" cy="1600200"/>
          </a:xfrm>
        </p:spPr>
        <p:txBody>
          <a:bodyPr>
            <a:normAutofit/>
          </a:bodyPr>
          <a:lstStyle/>
          <a:p>
            <a:pPr algn="ctr"/>
            <a:r>
              <a:rPr lang="en-US" sz="3200" b="1" dirty="0" smtClean="0"/>
              <a:t>Cancer Incidence and Mortality in Children</a:t>
            </a:r>
            <a:endParaRPr lang="en-US" sz="3200" b="1" dirty="0"/>
          </a:p>
        </p:txBody>
      </p:sp>
      <p:pic>
        <p:nvPicPr>
          <p:cNvPr id="5" name="Picture Placeholder 4"/>
          <p:cNvPicPr>
            <a:picLocks noGrp="1" noChangeAspect="1"/>
          </p:cNvPicPr>
          <p:nvPr>
            <p:ph type="pic" idx="1"/>
          </p:nvPr>
        </p:nvPicPr>
        <p:blipFill rotWithShape="1">
          <a:blip r:embed="rId2"/>
          <a:srcRect l="697" r="714"/>
          <a:stretch/>
        </p:blipFill>
        <p:spPr>
          <a:xfrm rot="-60000">
            <a:off x="1973262" y="585768"/>
            <a:ext cx="5022850" cy="4114800"/>
          </a:xfrm>
        </p:spPr>
      </p:pic>
      <p:sp>
        <p:nvSpPr>
          <p:cNvPr id="4" name="Text Placeholder 3"/>
          <p:cNvSpPr>
            <a:spLocks noGrp="1"/>
          </p:cNvSpPr>
          <p:nvPr>
            <p:ph type="body" sz="half" idx="2"/>
          </p:nvPr>
        </p:nvSpPr>
        <p:spPr/>
        <p:txBody>
          <a:bodyPr>
            <a:noAutofit/>
          </a:bodyPr>
          <a:lstStyle/>
          <a:p>
            <a:endParaRPr lang="en-US" sz="2400" dirty="0" smtClean="0"/>
          </a:p>
          <a:p>
            <a:endParaRPr lang="en-US" sz="2400" dirty="0"/>
          </a:p>
          <a:p>
            <a:endParaRPr lang="en-US" sz="2400" dirty="0" smtClean="0"/>
          </a:p>
          <a:p>
            <a:pPr algn="ctr"/>
            <a:r>
              <a:rPr lang="en-US" sz="2400" dirty="0" smtClean="0"/>
              <a:t>More children are </a:t>
            </a:r>
            <a:r>
              <a:rPr lang="en-US" sz="2400" i="1" dirty="0" smtClean="0"/>
              <a:t>getting</a:t>
            </a:r>
            <a:r>
              <a:rPr lang="en-US" sz="2400" dirty="0" smtClean="0"/>
              <a:t> cancer but fewer children are </a:t>
            </a:r>
            <a:r>
              <a:rPr lang="en-US" sz="2400" i="1" dirty="0" smtClean="0"/>
              <a:t>dying</a:t>
            </a:r>
            <a:r>
              <a:rPr lang="en-US" sz="2400" dirty="0" smtClean="0"/>
              <a:t> from cancer </a:t>
            </a:r>
            <a:endParaRPr lang="en-US" sz="2400" dirty="0"/>
          </a:p>
        </p:txBody>
      </p:sp>
    </p:spTree>
    <p:extLst>
      <p:ext uri="{BB962C8B-B14F-4D97-AF65-F5344CB8AC3E}">
        <p14:creationId xmlns:p14="http://schemas.microsoft.com/office/powerpoint/2010/main" val="428509577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U.S. Chemical Industry Today</a:t>
            </a:r>
            <a:endParaRPr lang="en-US" dirty="0"/>
          </a:p>
        </p:txBody>
      </p:sp>
      <p:sp>
        <p:nvSpPr>
          <p:cNvPr id="3" name="Content Placeholder 2"/>
          <p:cNvSpPr>
            <a:spLocks noGrp="1"/>
          </p:cNvSpPr>
          <p:nvPr>
            <p:ph idx="1"/>
          </p:nvPr>
        </p:nvSpPr>
        <p:spPr/>
        <p:txBody>
          <a:bodyPr>
            <a:normAutofit/>
          </a:bodyPr>
          <a:lstStyle/>
          <a:p>
            <a:pPr>
              <a:buFont typeface="Wingdings" charset="2"/>
              <a:buChar char="u"/>
            </a:pPr>
            <a:r>
              <a:rPr lang="en-US" sz="2400" dirty="0" smtClean="0"/>
              <a:t>The chemical industry is an important part of U.S. manufacturing, contributing $273 billion to GDP ($390 billion if we include the plastics sector).</a:t>
            </a:r>
          </a:p>
          <a:p>
            <a:pPr marL="0" indent="0">
              <a:buNone/>
            </a:pPr>
            <a:endParaRPr lang="en-US" sz="2400" dirty="0" smtClean="0"/>
          </a:p>
          <a:p>
            <a:pPr>
              <a:buFont typeface="Wingdings" charset="2"/>
              <a:buChar char="u"/>
            </a:pPr>
            <a:r>
              <a:rPr lang="en-US" sz="2400" dirty="0" smtClean="0"/>
              <a:t>But employment in the chemical industry has been declining sharply over the past few decades, despite the fact that the value of production has been growing 4% per year. </a:t>
            </a:r>
          </a:p>
          <a:p>
            <a:pPr>
              <a:buNone/>
            </a:pPr>
            <a:endParaRPr lang="en-US" sz="2400" dirty="0" smtClean="0"/>
          </a:p>
        </p:txBody>
      </p:sp>
    </p:spTree>
    <p:extLst>
      <p:ext uri="{BB962C8B-B14F-4D97-AF65-F5344CB8AC3E}">
        <p14:creationId xmlns:p14="http://schemas.microsoft.com/office/powerpoint/2010/main" val="357014669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985586265"/>
              </p:ext>
            </p:extLst>
          </p:nvPr>
        </p:nvGraphicFramePr>
        <p:xfrm>
          <a:off x="-143084" y="1"/>
          <a:ext cx="9573254"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4744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mv="urn:schemas-microsoft-com:mac:vml" xmlns="">
      <p:transition spd="slow">
        <p:blinds dir="vert"/>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236904" y="284529"/>
          <a:ext cx="8670192" cy="6288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305392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Greener Chemistry &amp; Regulatory Reform Supports Competitiveness</a:t>
            </a:r>
            <a:endParaRPr lang="en-US" sz="2800" dirty="0"/>
          </a:p>
        </p:txBody>
      </p:sp>
      <p:sp>
        <p:nvSpPr>
          <p:cNvPr id="3" name="Content Placeholder 2"/>
          <p:cNvSpPr>
            <a:spLocks noGrp="1"/>
          </p:cNvSpPr>
          <p:nvPr>
            <p:ph idx="1"/>
          </p:nvPr>
        </p:nvSpPr>
        <p:spPr>
          <a:xfrm>
            <a:off x="726141" y="586084"/>
            <a:ext cx="7691719" cy="4721235"/>
          </a:xfrm>
        </p:spPr>
        <p:txBody>
          <a:bodyPr>
            <a:normAutofit lnSpcReduction="10000"/>
          </a:bodyPr>
          <a:lstStyle/>
          <a:p>
            <a:pPr>
              <a:buFont typeface="Wingdings" charset="2"/>
              <a:buChar char="u"/>
            </a:pPr>
            <a:r>
              <a:rPr lang="en-US" dirty="0" smtClean="0"/>
              <a:t>Lowering handling, storage, and disposal costs</a:t>
            </a:r>
          </a:p>
          <a:p>
            <a:pPr marL="0" indent="0">
              <a:buNone/>
            </a:pPr>
            <a:endParaRPr lang="en-US" dirty="0" smtClean="0"/>
          </a:p>
          <a:p>
            <a:pPr>
              <a:buFont typeface="Wingdings" charset="2"/>
              <a:buChar char="u"/>
            </a:pPr>
            <a:r>
              <a:rPr lang="en-US" dirty="0" smtClean="0"/>
              <a:t>Ensuring access to global markets</a:t>
            </a:r>
          </a:p>
          <a:p>
            <a:pPr marL="0" indent="0">
              <a:buNone/>
            </a:pPr>
            <a:endParaRPr lang="en-US" dirty="0" smtClean="0"/>
          </a:p>
          <a:p>
            <a:pPr>
              <a:buFont typeface="Wingdings" charset="2"/>
              <a:buChar char="u"/>
            </a:pPr>
            <a:r>
              <a:rPr lang="en-US" dirty="0" smtClean="0"/>
              <a:t>Reducing waste by using inputs more efficiently</a:t>
            </a:r>
          </a:p>
          <a:p>
            <a:pPr>
              <a:buFont typeface="Wingdings" charset="2"/>
              <a:buChar char="u"/>
            </a:pPr>
            <a:endParaRPr lang="en-US" dirty="0" smtClean="0"/>
          </a:p>
          <a:p>
            <a:pPr>
              <a:buFont typeface="Wingdings" charset="2"/>
              <a:buChar char="u"/>
            </a:pPr>
            <a:r>
              <a:rPr lang="en-US" dirty="0" smtClean="0"/>
              <a:t>Moving away from fossil fuel based inputs</a:t>
            </a:r>
          </a:p>
          <a:p>
            <a:pPr>
              <a:buFont typeface="Wingdings" charset="2"/>
              <a:buChar char="u"/>
            </a:pPr>
            <a:endParaRPr lang="en-US" dirty="0" smtClean="0"/>
          </a:p>
          <a:p>
            <a:pPr>
              <a:buFont typeface="Wingdings" charset="2"/>
              <a:buChar char="u"/>
            </a:pPr>
            <a:r>
              <a:rPr lang="en-US" dirty="0" smtClean="0"/>
              <a:t>Meeting consumer demands for safer products</a:t>
            </a:r>
          </a:p>
          <a:p>
            <a:pPr marL="0" indent="0">
              <a:buNone/>
            </a:pPr>
            <a:endParaRPr lang="en-US" dirty="0" smtClean="0"/>
          </a:p>
          <a:p>
            <a:pPr>
              <a:buFont typeface="Wingdings" charset="2"/>
              <a:buChar char="u"/>
            </a:pPr>
            <a:r>
              <a:rPr lang="en-US" dirty="0" smtClean="0"/>
              <a:t>Protecting shareholder value</a:t>
            </a:r>
          </a:p>
          <a:p>
            <a:endParaRPr lang="en-US" dirty="0"/>
          </a:p>
        </p:txBody>
      </p:sp>
    </p:spTree>
    <p:extLst>
      <p:ext uri="{BB962C8B-B14F-4D97-AF65-F5344CB8AC3E}">
        <p14:creationId xmlns:p14="http://schemas.microsoft.com/office/powerpoint/2010/main" val="16956827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59397804"/>
              </p:ext>
            </p:extLst>
          </p:nvPr>
        </p:nvGraphicFramePr>
        <p:xfrm>
          <a:off x="378024" y="362834"/>
          <a:ext cx="8410698" cy="6131810"/>
        </p:xfrm>
        <a:graphic>
          <a:graphicData uri="http://schemas.openxmlformats.org/drawingml/2006/table">
            <a:tbl>
              <a:tblPr firstRow="1" bandRow="1">
                <a:tableStyleId>{5C22544A-7EE6-4342-B048-85BDC9FD1C3A}</a:tableStyleId>
              </a:tblPr>
              <a:tblGrid>
                <a:gridCol w="2359023"/>
                <a:gridCol w="3239166"/>
                <a:gridCol w="2812509"/>
              </a:tblGrid>
              <a:tr h="2492102">
                <a:tc>
                  <a:txBody>
                    <a:bodyPr/>
                    <a:lstStyle/>
                    <a:p>
                      <a:endParaRPr lang="en-US" sz="1600" dirty="0">
                        <a:latin typeface="Arial"/>
                      </a:endParaRP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r>
                        <a:rPr lang="en-US" sz="1600" b="0" dirty="0" smtClean="0">
                          <a:solidFill>
                            <a:schemeClr val="tx1"/>
                          </a:solidFill>
                          <a:latin typeface="Arial"/>
                        </a:rPr>
                        <a:t>Decaffeinate coffee with benzene</a:t>
                      </a:r>
                    </a:p>
                    <a:p>
                      <a:endParaRPr lang="en-US" sz="1700" b="0" dirty="0" smtClean="0">
                        <a:solidFill>
                          <a:schemeClr val="tx1"/>
                        </a:solidFill>
                        <a:latin typeface="Arial"/>
                      </a:endParaRPr>
                    </a:p>
                    <a:p>
                      <a:endParaRPr lang="en-US" sz="1700" b="0" dirty="0" smtClean="0">
                        <a:solidFill>
                          <a:schemeClr val="tx1"/>
                        </a:solidFill>
                        <a:latin typeface="Arial"/>
                      </a:endParaRPr>
                    </a:p>
                    <a:p>
                      <a:endParaRPr lang="en-US" sz="1700" b="0" dirty="0" smtClean="0">
                        <a:solidFill>
                          <a:schemeClr val="tx1"/>
                        </a:solidFill>
                        <a:latin typeface="Arial"/>
                      </a:endParaRPr>
                    </a:p>
                    <a:p>
                      <a:r>
                        <a:rPr lang="en-US" sz="1600" b="0" dirty="0" smtClean="0">
                          <a:solidFill>
                            <a:schemeClr val="tx1"/>
                          </a:solidFill>
                          <a:latin typeface="Arial"/>
                        </a:rPr>
                        <a:t>In</a:t>
                      </a:r>
                      <a:r>
                        <a:rPr lang="en-US" sz="1600" b="0" baseline="0" dirty="0" smtClean="0">
                          <a:solidFill>
                            <a:schemeClr val="tx1"/>
                          </a:solidFill>
                          <a:latin typeface="Arial"/>
                        </a:rPr>
                        <a:t> 1970s benzene replaced with dichloromethane</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c>
                  <a:txBody>
                    <a:bodyPr/>
                    <a:lstStyle/>
                    <a:p>
                      <a:r>
                        <a:rPr lang="en-US" sz="1600" b="0" dirty="0" smtClean="0">
                          <a:solidFill>
                            <a:schemeClr val="tx1"/>
                          </a:solidFill>
                          <a:latin typeface="Arial"/>
                        </a:rPr>
                        <a:t>Decaffeinate</a:t>
                      </a:r>
                      <a:r>
                        <a:rPr lang="en-US" sz="1600" b="0" baseline="0" dirty="0" smtClean="0">
                          <a:solidFill>
                            <a:schemeClr val="tx1"/>
                          </a:solidFill>
                          <a:latin typeface="Arial"/>
                        </a:rPr>
                        <a:t> coffee</a:t>
                      </a:r>
                    </a:p>
                    <a:p>
                      <a:r>
                        <a:rPr lang="en-US" sz="1600" b="0" baseline="0" dirty="0" smtClean="0">
                          <a:solidFill>
                            <a:schemeClr val="tx1"/>
                          </a:solidFill>
                          <a:latin typeface="Arial"/>
                        </a:rPr>
                        <a:t>with water or </a:t>
                      </a:r>
                    </a:p>
                    <a:p>
                      <a:r>
                        <a:rPr lang="en-US" sz="1600" b="0" baseline="0" dirty="0" smtClean="0">
                          <a:solidFill>
                            <a:schemeClr val="tx1"/>
                          </a:solidFill>
                          <a:latin typeface="Arial"/>
                        </a:rPr>
                        <a:t>carbon dioxide</a:t>
                      </a:r>
                    </a:p>
                    <a:p>
                      <a:endParaRPr lang="en-US" sz="1600" b="0" baseline="0" dirty="0" smtClean="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r>
              <a:tr h="1819854">
                <a:tc>
                  <a:txBody>
                    <a:bodyPr/>
                    <a:lstStyle/>
                    <a:p>
                      <a:endParaRPr lang="en-US" sz="1600" dirty="0">
                        <a:latin typeface="Arial"/>
                      </a:endParaRP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a:rPr>
                        <a:t>Manufacture</a:t>
                      </a:r>
                      <a:r>
                        <a:rPr lang="en-US" sz="1600" b="0" baseline="0" dirty="0" smtClean="0">
                          <a:solidFill>
                            <a:schemeClr val="tx1"/>
                          </a:solidFill>
                          <a:latin typeface="Arial"/>
                        </a:rPr>
                        <a:t> IV bags and tubes using polyvinyl </a:t>
                      </a:r>
                      <a:r>
                        <a:rPr lang="en-US" sz="1600" b="0" baseline="0" dirty="0" err="1" smtClean="0">
                          <a:solidFill>
                            <a:schemeClr val="tx1"/>
                          </a:solidFill>
                          <a:latin typeface="Arial"/>
                        </a:rPr>
                        <a:t>choride</a:t>
                      </a:r>
                      <a:r>
                        <a:rPr lang="en-US" sz="1600" b="0" baseline="0" dirty="0" smtClean="0">
                          <a:solidFill>
                            <a:schemeClr val="tx1"/>
                          </a:solidFill>
                          <a:latin typeface="Arial"/>
                        </a:rPr>
                        <a:t> and DEHP</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c>
                  <a:txBody>
                    <a:bodyPr/>
                    <a:lstStyle/>
                    <a:p>
                      <a:r>
                        <a:rPr lang="en-US" sz="1600" b="0" dirty="0" smtClean="0">
                          <a:solidFill>
                            <a:schemeClr val="tx1"/>
                          </a:solidFill>
                          <a:latin typeface="Arial"/>
                        </a:rPr>
                        <a:t>Switch</a:t>
                      </a:r>
                      <a:r>
                        <a:rPr lang="en-US" sz="1600" b="0" baseline="0" dirty="0" smtClean="0">
                          <a:solidFill>
                            <a:schemeClr val="tx1"/>
                          </a:solidFill>
                          <a:latin typeface="Arial"/>
                        </a:rPr>
                        <a:t> production to lighter, stronger polypropylene plastic that do not contain chemicals of concern and does not need a moisture overwrap</a:t>
                      </a: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r>
              <a:tr h="1819854">
                <a:tc>
                  <a:txBody>
                    <a:bodyPr/>
                    <a:lstStyle/>
                    <a:p>
                      <a:endParaRPr lang="en-US" sz="1600" dirty="0">
                        <a:latin typeface="Arial"/>
                      </a:endParaRP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r>
                        <a:rPr lang="en-US" sz="1600" b="0" dirty="0" smtClean="0">
                          <a:solidFill>
                            <a:schemeClr val="tx1"/>
                          </a:solidFill>
                          <a:latin typeface="Arial"/>
                        </a:rPr>
                        <a:t>Produce</a:t>
                      </a:r>
                      <a:r>
                        <a:rPr lang="en-US" sz="1600" b="0" baseline="0" dirty="0" smtClean="0">
                          <a:solidFill>
                            <a:schemeClr val="tx1"/>
                          </a:solidFill>
                          <a:latin typeface="Arial"/>
                        </a:rPr>
                        <a:t> glass for electronics using arsenic to remove air bubbles</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c>
                  <a:txBody>
                    <a:bodyPr/>
                    <a:lstStyle/>
                    <a:p>
                      <a:r>
                        <a:rPr lang="en-US" sz="1600" b="0" dirty="0" smtClean="0">
                          <a:solidFill>
                            <a:schemeClr val="tx1"/>
                          </a:solidFill>
                          <a:latin typeface="Arial"/>
                        </a:rPr>
                        <a:t>Maintain liquid glass at higher temperature for longer</a:t>
                      </a:r>
                      <a:r>
                        <a:rPr lang="en-US" sz="1600" b="0" baseline="0" dirty="0" smtClean="0">
                          <a:solidFill>
                            <a:schemeClr val="tx1"/>
                          </a:solidFill>
                          <a:latin typeface="Arial"/>
                        </a:rPr>
                        <a:t> periods </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r>
            </a:tbl>
          </a:graphicData>
        </a:graphic>
      </p:graphicFrame>
      <p:pic>
        <p:nvPicPr>
          <p:cNvPr id="7" name="Picture 6" descr="CoffeeCup_shutterstock_5583837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49" y="807259"/>
            <a:ext cx="1881709" cy="1427719"/>
          </a:xfrm>
          <a:prstGeom prst="rect">
            <a:avLst/>
          </a:prstGeom>
        </p:spPr>
      </p:pic>
      <p:pic>
        <p:nvPicPr>
          <p:cNvPr id="9" name="Picture 8" descr="Smartphone_shutterstock_840258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05" y="4767480"/>
            <a:ext cx="877645" cy="1582293"/>
          </a:xfrm>
          <a:prstGeom prst="rect">
            <a:avLst/>
          </a:prstGeom>
        </p:spPr>
      </p:pic>
      <p:pic>
        <p:nvPicPr>
          <p:cNvPr id="10" name="Picture 9" descr="IVbag_shutterstock_20346787.png"/>
          <p:cNvPicPr>
            <a:picLocks noChangeAspect="1"/>
          </p:cNvPicPr>
          <p:nvPr/>
        </p:nvPicPr>
        <p:blipFill rotWithShape="1">
          <a:blip r:embed="rId4">
            <a:extLst>
              <a:ext uri="{28A0092B-C50C-407E-A947-70E740481C1C}">
                <a14:useLocalDpi xmlns:a14="http://schemas.microsoft.com/office/drawing/2010/main" val="0"/>
              </a:ext>
            </a:extLst>
          </a:blip>
          <a:srcRect t="50373"/>
          <a:stretch/>
        </p:blipFill>
        <p:spPr>
          <a:xfrm>
            <a:off x="251665" y="2874625"/>
            <a:ext cx="2397314" cy="1784560"/>
          </a:xfrm>
          <a:prstGeom prst="rect">
            <a:avLst/>
          </a:prstGeom>
        </p:spPr>
      </p:pic>
      <p:pic>
        <p:nvPicPr>
          <p:cNvPr id="5" name="Picture 4" descr="ce_cancer_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000" y="791557"/>
            <a:ext cx="645753" cy="645753"/>
          </a:xfrm>
          <a:prstGeom prst="rect">
            <a:avLst/>
          </a:prstGeom>
        </p:spPr>
      </p:pic>
      <p:pic>
        <p:nvPicPr>
          <p:cNvPr id="6" name="Picture 5" descr="ce_reproductive_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2410" y="791557"/>
            <a:ext cx="649224" cy="649224"/>
          </a:xfrm>
          <a:prstGeom prst="rect">
            <a:avLst/>
          </a:prstGeom>
        </p:spPr>
      </p:pic>
      <p:pic>
        <p:nvPicPr>
          <p:cNvPr id="11" name="Picture 10" descr="ce_cancer_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000" y="3561588"/>
            <a:ext cx="645753" cy="645753"/>
          </a:xfrm>
          <a:prstGeom prst="rect">
            <a:avLst/>
          </a:prstGeom>
        </p:spPr>
      </p:pic>
      <p:pic>
        <p:nvPicPr>
          <p:cNvPr id="12" name="Picture 11" descr="ce_reproductive_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2410" y="3561588"/>
            <a:ext cx="649224" cy="649224"/>
          </a:xfrm>
          <a:prstGeom prst="rect">
            <a:avLst/>
          </a:prstGeom>
        </p:spPr>
      </p:pic>
      <p:pic>
        <p:nvPicPr>
          <p:cNvPr id="8" name="Picture 7" descr="ce_cancer_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4000" y="2044527"/>
            <a:ext cx="649224" cy="649224"/>
          </a:xfrm>
          <a:prstGeom prst="rect">
            <a:avLst/>
          </a:prstGeom>
        </p:spPr>
      </p:pic>
      <p:pic>
        <p:nvPicPr>
          <p:cNvPr id="13" name="Picture 12" descr="ae_poison_0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4000" y="5602099"/>
            <a:ext cx="649224" cy="649224"/>
          </a:xfrm>
          <a:prstGeom prst="rect">
            <a:avLst/>
          </a:prstGeom>
        </p:spPr>
      </p:pic>
      <p:pic>
        <p:nvPicPr>
          <p:cNvPr id="14" name="Picture 13" descr="ce_aquatox_0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797" y="5602099"/>
            <a:ext cx="649224" cy="649224"/>
          </a:xfrm>
          <a:prstGeom prst="rect">
            <a:avLst/>
          </a:prstGeom>
        </p:spPr>
      </p:pic>
      <p:pic>
        <p:nvPicPr>
          <p:cNvPr id="15" name="Picture 14" descr="ChemHAT_MacotWithCoffe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0283" y="622104"/>
            <a:ext cx="1568439" cy="2071647"/>
          </a:xfrm>
          <a:prstGeom prst="rect">
            <a:avLst/>
          </a:prstGeom>
        </p:spPr>
      </p:pic>
    </p:spTree>
    <p:extLst>
      <p:ext uri="{BB962C8B-B14F-4D97-AF65-F5344CB8AC3E}">
        <p14:creationId xmlns:p14="http://schemas.microsoft.com/office/powerpoint/2010/main" val="421850685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369461"/>
            <a:ext cx="7543800" cy="1354939"/>
          </a:xfrm>
        </p:spPr>
        <p:txBody>
          <a:bodyPr>
            <a:normAutofit/>
          </a:bodyPr>
          <a:lstStyle/>
          <a:p>
            <a:r>
              <a:rPr lang="en-US" sz="4400" b="1" dirty="0" smtClean="0">
                <a:solidFill>
                  <a:schemeClr val="bg1"/>
                </a:solidFill>
              </a:rPr>
              <a:t/>
            </a:r>
            <a:br>
              <a:rPr lang="en-US" sz="4400" b="1" dirty="0" smtClean="0">
                <a:solidFill>
                  <a:schemeClr val="bg1"/>
                </a:solidFill>
              </a:rPr>
            </a:br>
            <a:endParaRPr lang="en-US" sz="3600" b="1" dirty="0">
              <a:solidFill>
                <a:srgbClr val="FF0000"/>
              </a:solidFill>
            </a:endParaRPr>
          </a:p>
        </p:txBody>
      </p:sp>
      <p:sp>
        <p:nvSpPr>
          <p:cNvPr id="3" name="Subtitle 2"/>
          <p:cNvSpPr>
            <a:spLocks noGrp="1"/>
          </p:cNvSpPr>
          <p:nvPr>
            <p:ph type="subTitle" idx="1"/>
          </p:nvPr>
        </p:nvSpPr>
        <p:spPr>
          <a:xfrm>
            <a:off x="762000" y="4868959"/>
            <a:ext cx="7543800" cy="1006047"/>
          </a:xfrm>
        </p:spPr>
        <p:txBody>
          <a:bodyPr>
            <a:normAutofit fontScale="25000" lnSpcReduction="20000"/>
          </a:bodyPr>
          <a:lstStyle/>
          <a:p>
            <a:r>
              <a:rPr lang="en-US" sz="9600" b="1" dirty="0" smtClean="0"/>
              <a:t>Charlotte Brody, Associate Director for Health Initiatives</a:t>
            </a:r>
          </a:p>
          <a:p>
            <a:r>
              <a:rPr lang="en-US" sz="9600" b="1" dirty="0" smtClean="0"/>
              <a:t>BlueGreen Alliance, </a:t>
            </a:r>
            <a:r>
              <a:rPr lang="en-US" sz="9600" b="1" dirty="0" smtClean="0">
                <a:solidFill>
                  <a:schemeClr val="tx1"/>
                </a:solidFill>
                <a:hlinkClick r:id="rId3"/>
              </a:rPr>
              <a:t>cbrody@bluegreenalliance.org</a:t>
            </a:r>
            <a:endParaRPr lang="en-US" sz="9600" b="1" dirty="0" smtClean="0">
              <a:solidFill>
                <a:schemeClr val="tx1"/>
              </a:solidFill>
            </a:endParaRPr>
          </a:p>
          <a:p>
            <a:r>
              <a:rPr lang="en-US" sz="9600" b="1" dirty="0" smtClean="0">
                <a:solidFill>
                  <a:schemeClr val="tx1"/>
                </a:solidFill>
                <a:hlinkClick r:id="rId4"/>
              </a:rPr>
              <a:t>www.bluegreenalliance.org</a:t>
            </a:r>
            <a:r>
              <a:rPr lang="en-US" sz="9600" b="1" dirty="0" smtClean="0">
                <a:solidFill>
                  <a:schemeClr val="tx1"/>
                </a:solidFill>
              </a:rPr>
              <a:t>  </a:t>
            </a:r>
            <a:r>
              <a:rPr lang="en-US" sz="9600" b="1" dirty="0" smtClean="0">
                <a:solidFill>
                  <a:schemeClr val="tx1"/>
                </a:solidFill>
                <a:hlinkClick r:id="rId5"/>
              </a:rPr>
              <a:t>www.chemhat.org</a:t>
            </a:r>
            <a:endParaRPr lang="en-US" sz="9600" b="1" dirty="0" smtClean="0">
              <a:solidFill>
                <a:schemeClr val="tx1"/>
              </a:solidFill>
            </a:endParaRPr>
          </a:p>
          <a:p>
            <a:endParaRPr lang="en-US" sz="9600" b="1" dirty="0" smtClean="0"/>
          </a:p>
          <a:p>
            <a:endParaRPr lang="en-US" sz="8000" b="1" dirty="0"/>
          </a:p>
        </p:txBody>
      </p:sp>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pic>
        <p:nvPicPr>
          <p:cNvPr id="6" name="Picture 5" descr="chemhatblac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6688" y="1"/>
            <a:ext cx="2261312" cy="3010542"/>
          </a:xfrm>
          <a:prstGeom prst="rect">
            <a:avLst/>
          </a:prstGeom>
        </p:spPr>
      </p:pic>
      <p:sp>
        <p:nvSpPr>
          <p:cNvPr id="4" name="TextBox 3"/>
          <p:cNvSpPr txBox="1"/>
          <p:nvPr/>
        </p:nvSpPr>
        <p:spPr>
          <a:xfrm>
            <a:off x="762000" y="1534781"/>
            <a:ext cx="4984688" cy="646331"/>
          </a:xfrm>
          <a:prstGeom prst="rect">
            <a:avLst/>
          </a:prstGeom>
          <a:noFill/>
        </p:spPr>
        <p:txBody>
          <a:bodyPr wrap="square" rtlCol="0">
            <a:spAutoFit/>
          </a:bodyPr>
          <a:lstStyle/>
          <a:p>
            <a:pPr algn="ctr"/>
            <a:r>
              <a:rPr lang="en-US" sz="3600" dirty="0" smtClean="0">
                <a:solidFill>
                  <a:schemeClr val="bg1">
                    <a:lumMod val="95000"/>
                  </a:schemeClr>
                </a:solidFill>
              </a:rPr>
              <a:t>Thank you. </a:t>
            </a:r>
            <a:endParaRPr lang="en-US" sz="3600" dirty="0">
              <a:solidFill>
                <a:schemeClr val="bg1">
                  <a:lumMod val="95000"/>
                </a:schemeClr>
              </a:solidFill>
            </a:endParaRPr>
          </a:p>
        </p:txBody>
      </p:sp>
    </p:spTree>
    <p:extLst>
      <p:ext uri="{BB962C8B-B14F-4D97-AF65-F5344CB8AC3E}">
        <p14:creationId xmlns:p14="http://schemas.microsoft.com/office/powerpoint/2010/main" val="7037930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xmlns:mv="urn:schemas-microsoft-com:mac:vml">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ised epa child canc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711200"/>
            <a:ext cx="5778500" cy="5435600"/>
          </a:xfrm>
          <a:prstGeom prst="rect">
            <a:avLst/>
          </a:prstGeom>
        </p:spPr>
      </p:pic>
      <p:sp>
        <p:nvSpPr>
          <p:cNvPr id="8" name="Right Arrow 7"/>
          <p:cNvSpPr>
            <a:spLocks/>
          </p:cNvSpPr>
          <p:nvPr/>
        </p:nvSpPr>
        <p:spPr>
          <a:xfrm>
            <a:off x="457200" y="2133600"/>
            <a:ext cx="8465922" cy="2384405"/>
          </a:xfrm>
          <a:prstGeom prst="rightArrow">
            <a:avLst/>
          </a:prstGeom>
          <a:ln/>
          <a:scene3d>
            <a:camera prst="orthographicFront">
              <a:rot lat="540000" lon="0" rev="1080000"/>
            </a:camera>
            <a:lightRig rig="threePt" dir="t"/>
          </a:scene3d>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fontAlgn="auto">
              <a:spcBef>
                <a:spcPts val="0"/>
              </a:spcBef>
              <a:spcAft>
                <a:spcPts val="0"/>
              </a:spcAft>
              <a:defRPr/>
            </a:pPr>
            <a:r>
              <a:rPr lang="en-US" sz="2400" dirty="0"/>
              <a:t>Asthma up  100%  Impaired fertility up 40%  </a:t>
            </a:r>
          </a:p>
          <a:p>
            <a:pPr algn="ctr" fontAlgn="auto">
              <a:spcBef>
                <a:spcPts val="0"/>
              </a:spcBef>
              <a:spcAft>
                <a:spcPts val="0"/>
              </a:spcAft>
              <a:defRPr/>
            </a:pPr>
            <a:r>
              <a:rPr lang="en-US" sz="2400" dirty="0"/>
              <a:t>Breast Cancer up 40%  Autism diagnosis up  1000%  </a:t>
            </a:r>
          </a:p>
          <a:p>
            <a:pPr algn="ctr" fontAlgn="auto">
              <a:spcBef>
                <a:spcPts val="0"/>
              </a:spcBef>
              <a:spcAft>
                <a:spcPts val="0"/>
              </a:spcAft>
              <a:defRPr/>
            </a:pPr>
            <a:r>
              <a:rPr lang="en-US" sz="2400" dirty="0"/>
              <a:t> 30% more babies are being born too early</a:t>
            </a:r>
          </a:p>
        </p:txBody>
      </p:sp>
    </p:spTree>
    <p:extLst>
      <p:ext uri="{BB962C8B-B14F-4D97-AF65-F5344CB8AC3E}">
        <p14:creationId xmlns:p14="http://schemas.microsoft.com/office/powerpoint/2010/main" val="33886196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xmlns:mv="urn:schemas-microsoft-com:mac:vml">
      <p:transitio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609600"/>
            <a:ext cx="8153400" cy="1143000"/>
          </a:xfrm>
        </p:spPr>
        <p:txBody>
          <a:bodyPr>
            <a:normAutofit/>
          </a:bodyPr>
          <a:lstStyle/>
          <a:p>
            <a:pPr eaLnBrk="1" fontAlgn="auto" hangingPunct="1">
              <a:spcAft>
                <a:spcPts val="0"/>
              </a:spcAft>
              <a:defRPr/>
            </a:pPr>
            <a:r>
              <a:rPr lang="en-US" dirty="0" smtClean="0">
                <a:ea typeface="Osaka" charset="0"/>
                <a:cs typeface="Osaka" charset="0"/>
              </a:rPr>
              <a:t>The dose makes the poison</a:t>
            </a:r>
            <a:endParaRPr dirty="0">
              <a:ea typeface="Osaka" charset="0"/>
              <a:cs typeface="Osaka" charset="0"/>
            </a:endParaRPr>
          </a:p>
        </p:txBody>
      </p:sp>
      <p:pic>
        <p:nvPicPr>
          <p:cNvPr id="17411" name="Picture 3" descr="s"/>
          <p:cNvPicPr>
            <a:picLocks noGrp="1" noChangeAspect="1" noChangeArrowheads="1"/>
          </p:cNvPicPr>
          <p:nvPr>
            <p:ph idx="1"/>
          </p:nvPr>
        </p:nvPicPr>
        <p:blipFill>
          <a:blip r:embed="rId3"/>
          <a:srcRect/>
          <a:stretch>
            <a:fillRect/>
          </a:stretch>
        </p:blipFill>
        <p:spPr>
          <a:xfrm rot="5407">
            <a:off x="545144" y="1756051"/>
            <a:ext cx="4393176" cy="4038341"/>
          </a:xfrm>
          <a:effectLst>
            <a:outerShdw blurRad="50800" dist="12700" dir="8100000" algn="ctr" rotWithShape="0">
              <a:srgbClr val="FFFFFF">
                <a:alpha val="75000"/>
              </a:srgbClr>
            </a:outerShdw>
          </a:effectLst>
        </p:spPr>
      </p:pic>
      <p:sp>
        <p:nvSpPr>
          <p:cNvPr id="31747" name="Rectangle 4"/>
          <p:cNvSpPr>
            <a:spLocks noChangeArrowheads="1"/>
          </p:cNvSpPr>
          <p:nvPr/>
        </p:nvSpPr>
        <p:spPr bwMode="auto">
          <a:xfrm>
            <a:off x="5334000" y="18288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endParaRPr lang="en-US" sz="1800" u="none" dirty="0">
              <a:solidFill>
                <a:srgbClr val="4D4D4D"/>
              </a:solidFill>
            </a:endParaRPr>
          </a:p>
          <a:p>
            <a:pPr marL="457200" indent="-457200" eaLnBrk="1" hangingPunct="1"/>
            <a:endParaRPr lang="en-US" sz="1800" u="none" dirty="0">
              <a:solidFill>
                <a:srgbClr val="4D4D4D"/>
              </a:solidFill>
            </a:endParaRPr>
          </a:p>
        </p:txBody>
      </p:sp>
      <p:pic>
        <p:nvPicPr>
          <p:cNvPr id="2" name="Picture 1" descr="paresels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9" y="1828800"/>
            <a:ext cx="2963075" cy="3969669"/>
          </a:xfrm>
          <a:prstGeom prst="rect">
            <a:avLst/>
          </a:prstGeom>
        </p:spPr>
      </p:pic>
    </p:spTree>
    <p:extLst>
      <p:ext uri="{BB962C8B-B14F-4D97-AF65-F5344CB8AC3E}">
        <p14:creationId xmlns:p14="http://schemas.microsoft.com/office/powerpoint/2010/main" val="14753666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1280" y="5201828"/>
            <a:ext cx="8041440" cy="856773"/>
          </a:xfrm>
        </p:spPr>
        <p:txBody>
          <a:bodyPr>
            <a:normAutofit fontScale="90000"/>
          </a:bodyPr>
          <a:lstStyle/>
          <a:p>
            <a:pPr algn="ctr"/>
            <a:r>
              <a:rPr lang="en-US" sz="3200" b="1" dirty="0" smtClean="0"/>
              <a:t>Why do we think this has anything to do with chemicals? Because wildlife is getting sick too</a:t>
            </a:r>
            <a:endParaRPr lang="en-US" sz="3200" b="1" dirty="0"/>
          </a:p>
        </p:txBody>
      </p:sp>
      <p:sp>
        <p:nvSpPr>
          <p:cNvPr id="6" name="Text Placeholder 5"/>
          <p:cNvSpPr>
            <a:spLocks noGrp="1"/>
          </p:cNvSpPr>
          <p:nvPr>
            <p:ph type="body" sz="half" idx="2"/>
          </p:nvPr>
        </p:nvSpPr>
        <p:spPr/>
        <p:txBody>
          <a:bodyPr/>
          <a:lstStyle/>
          <a:p>
            <a:endParaRPr lang="en-US" dirty="0"/>
          </a:p>
        </p:txBody>
      </p:sp>
      <p:pic>
        <p:nvPicPr>
          <p:cNvPr id="7" name="Picture 6" descr="panther.png"/>
          <p:cNvPicPr/>
          <p:nvPr/>
        </p:nvPicPr>
        <p:blipFill>
          <a:blip r:embed="rId2">
            <a:extLst>
              <a:ext uri="{28A0092B-C50C-407E-A947-70E740481C1C}">
                <a14:useLocalDpi xmlns:a14="http://schemas.microsoft.com/office/drawing/2010/main" val="0"/>
              </a:ext>
            </a:extLst>
          </a:blip>
          <a:srcRect t="11087" b="11087"/>
          <a:stretch>
            <a:fillRect/>
          </a:stretch>
        </p:blipFill>
        <p:spPr>
          <a:xfrm rot="-60000">
            <a:off x="2001313" y="669634"/>
            <a:ext cx="4891355" cy="43135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68880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ost01"/>
          <p:cNvPicPr>
            <a:picLocks noChangeAspect="1" noChangeArrowheads="1"/>
          </p:cNvPicPr>
          <p:nvPr/>
        </p:nvPicPr>
        <p:blipFill>
          <a:blip r:embed="rId3" cstate="print"/>
          <a:srcRect/>
          <a:stretch>
            <a:fillRect/>
          </a:stretch>
        </p:blipFill>
        <p:spPr bwMode="auto">
          <a:xfrm>
            <a:off x="551280" y="786452"/>
            <a:ext cx="4363081" cy="18709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Picture 15"/>
          <p:cNvPicPr>
            <a:picLocks noChangeAspect="1" noChangeArrowheads="1"/>
          </p:cNvPicPr>
          <p:nvPr/>
        </p:nvPicPr>
        <p:blipFill>
          <a:blip r:embed="rId4"/>
          <a:srcRect/>
          <a:stretch>
            <a:fillRect/>
          </a:stretch>
        </p:blipFill>
        <p:spPr bwMode="auto">
          <a:xfrm rot="282564">
            <a:off x="1300465" y="2818854"/>
            <a:ext cx="7162800" cy="3448050"/>
          </a:xfrm>
          <a:prstGeom prst="rect">
            <a:avLst/>
          </a:prstGeom>
          <a:noFill/>
          <a:effectLst>
            <a:outerShdw blurRad="63500" dist="107763" dir="2700000" algn="ctr" rotWithShape="0">
              <a:srgbClr val="3F3736">
                <a:alpha val="50000"/>
              </a:srgbClr>
            </a:outerShdw>
          </a:effectLst>
        </p:spPr>
      </p:pic>
      <p:sp>
        <p:nvSpPr>
          <p:cNvPr id="10" name="TextBox 9"/>
          <p:cNvSpPr txBox="1"/>
          <p:nvPr/>
        </p:nvSpPr>
        <p:spPr>
          <a:xfrm>
            <a:off x="5426150" y="1639198"/>
            <a:ext cx="764856" cy="369332"/>
          </a:xfrm>
          <a:prstGeom prst="rect">
            <a:avLst/>
          </a:prstGeom>
          <a:noFill/>
        </p:spPr>
        <p:txBody>
          <a:bodyPr wrap="square" rtlCol="0">
            <a:spAutoFit/>
          </a:bodyPr>
          <a:lstStyle/>
          <a:p>
            <a:r>
              <a:rPr lang="en-US" dirty="0" smtClean="0"/>
              <a:t> </a:t>
            </a:r>
            <a:endParaRPr lang="en-US" dirty="0"/>
          </a:p>
        </p:txBody>
      </p:sp>
      <p:sp>
        <p:nvSpPr>
          <p:cNvPr id="11" name="Title 10"/>
          <p:cNvSpPr>
            <a:spLocks noGrp="1"/>
          </p:cNvSpPr>
          <p:nvPr>
            <p:ph type="title"/>
          </p:nvPr>
        </p:nvSpPr>
        <p:spPr/>
        <p:txBody>
          <a:bodyPr/>
          <a:lstStyle/>
          <a:p>
            <a:endParaRPr lang="en-US" dirty="0"/>
          </a:p>
        </p:txBody>
      </p:sp>
      <p:sp>
        <p:nvSpPr>
          <p:cNvPr id="12" name="Text Placeholder 11"/>
          <p:cNvSpPr>
            <a:spLocks noGrp="1"/>
          </p:cNvSpPr>
          <p:nvPr>
            <p:ph type="body" idx="1"/>
          </p:nvPr>
        </p:nvSpPr>
        <p:spPr/>
        <p:txBody>
          <a:bodyPr/>
          <a:lstStyle/>
          <a:p>
            <a:endParaRPr lang="en-US" dirty="0"/>
          </a:p>
        </p:txBody>
      </p:sp>
      <p:sp>
        <p:nvSpPr>
          <p:cNvPr id="14" name="Content Placeholder 13"/>
          <p:cNvSpPr>
            <a:spLocks noGrp="1"/>
          </p:cNvSpPr>
          <p:nvPr>
            <p:ph sz="half" idx="2"/>
          </p:nvPr>
        </p:nvSpPr>
        <p:spPr/>
        <p:txBody>
          <a:bodyPr/>
          <a:lstStyle/>
          <a:p>
            <a:pPr marL="0" indent="0">
              <a:buNone/>
            </a:pPr>
            <a:endParaRPr lang="en-US" dirty="0"/>
          </a:p>
        </p:txBody>
      </p:sp>
      <p:sp>
        <p:nvSpPr>
          <p:cNvPr id="2" name="Text Placeholder 1"/>
          <p:cNvSpPr>
            <a:spLocks noGrp="1"/>
          </p:cNvSpPr>
          <p:nvPr>
            <p:ph type="body" sz="quarter" idx="3"/>
          </p:nvPr>
        </p:nvSpPr>
        <p:spPr>
          <a:xfrm>
            <a:off x="5293994" y="609600"/>
            <a:ext cx="3008757" cy="639762"/>
          </a:xfrm>
        </p:spPr>
        <p:txBody>
          <a:bodyPr/>
          <a:lstStyle/>
          <a:p>
            <a:r>
              <a:rPr lang="en-US" dirty="0" smtClean="0"/>
              <a:t>DBCP: Infertility</a:t>
            </a:r>
            <a:endParaRPr lang="en-US" dirty="0"/>
          </a:p>
        </p:txBody>
      </p:sp>
      <p:sp>
        <p:nvSpPr>
          <p:cNvPr id="15" name="Content Placeholder 14"/>
          <p:cNvSpPr>
            <a:spLocks noGrp="1"/>
          </p:cNvSpPr>
          <p:nvPr>
            <p:ph sz="quarter" idx="4"/>
          </p:nvPr>
        </p:nvSpPr>
        <p:spPr>
          <a:xfrm>
            <a:off x="5293993" y="1329264"/>
            <a:ext cx="3565033" cy="3048000"/>
          </a:xfrm>
        </p:spPr>
        <p:txBody>
          <a:bodyPr/>
          <a:lstStyle/>
          <a:p>
            <a:pPr marL="0" indent="0">
              <a:buNone/>
            </a:pPr>
            <a:r>
              <a:rPr lang="en-US" dirty="0" smtClean="0"/>
              <a:t>In the California workers who produced it and the Nicaraguan farmworkers who used it</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1280" y="4511524"/>
            <a:ext cx="8041440" cy="1317585"/>
          </a:xfrm>
        </p:spPr>
        <p:txBody>
          <a:bodyPr>
            <a:normAutofit fontScale="90000"/>
          </a:bodyPr>
          <a:lstStyle/>
          <a:p>
            <a:r>
              <a:rPr lang="en-US" b="1" dirty="0" smtClean="0"/>
              <a:t/>
            </a:r>
            <a:br>
              <a:rPr lang="en-US" b="1" dirty="0" smtClean="0"/>
            </a:br>
            <a:endParaRPr lang="en-US" b="1" dirty="0"/>
          </a:p>
        </p:txBody>
      </p:sp>
      <p:pic>
        <p:nvPicPr>
          <p:cNvPr id="7" name="Picture Placeholder 6" descr="airplane agent orange.pn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12" t="-240" r="371" b="539"/>
          <a:stretch/>
        </p:blipFill>
        <p:spPr>
          <a:xfrm>
            <a:off x="1191503" y="567224"/>
            <a:ext cx="6725719" cy="5261885"/>
          </a:xfrm>
        </p:spPr>
      </p:pic>
      <p:sp>
        <p:nvSpPr>
          <p:cNvPr id="6" name="Text Placeholder 5"/>
          <p:cNvSpPr>
            <a:spLocks noGrp="1"/>
          </p:cNvSpPr>
          <p:nvPr>
            <p:ph type="body" sz="half" idx="2"/>
          </p:nvPr>
        </p:nvSpPr>
        <p:spPr>
          <a:xfrm>
            <a:off x="313552" y="6099484"/>
            <a:ext cx="8830447" cy="611517"/>
          </a:xfrm>
        </p:spPr>
        <p:txBody>
          <a:bodyPr>
            <a:noAutofit/>
          </a:bodyPr>
          <a:lstStyle/>
          <a:p>
            <a:pPr algn="ctr"/>
            <a:r>
              <a:rPr lang="en-US" sz="2000" b="1" dirty="0"/>
              <a:t>Agent Orange: </a:t>
            </a:r>
            <a:r>
              <a:rPr lang="en-US" sz="2000" b="1" dirty="0" smtClean="0"/>
              <a:t>What </a:t>
            </a:r>
            <a:r>
              <a:rPr lang="en-US" sz="2000" b="1" dirty="0"/>
              <a:t>We Learned From an Uncontrolled Experiment on American Soldiers and the People of Southeast Asia </a:t>
            </a:r>
            <a:endParaRPr lang="en-US" sz="2000" dirty="0"/>
          </a:p>
          <a:p>
            <a:pPr algn="ctr"/>
            <a:endParaRPr lang="en-US" sz="2000" dirty="0" smtClean="0"/>
          </a:p>
        </p:txBody>
      </p:sp>
    </p:spTree>
    <p:extLst>
      <p:ext uri="{BB962C8B-B14F-4D97-AF65-F5344CB8AC3E}">
        <p14:creationId xmlns:p14="http://schemas.microsoft.com/office/powerpoint/2010/main" val="2320468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p:transitio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1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Newsprint.thmx</Template>
  <TotalTime>10751</TotalTime>
  <Words>767</Words>
  <Application>Microsoft Macintosh PowerPoint</Application>
  <PresentationFormat>On-screen Show (4:3)</PresentationFormat>
  <Paragraphs>122</Paragraphs>
  <Slides>45</Slides>
  <Notes>19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48" baseType="lpstr">
      <vt:lpstr>NewsPrint</vt:lpstr>
      <vt:lpstr>1_NewsPrint</vt:lpstr>
      <vt:lpstr>Acrobat Document</vt:lpstr>
      <vt:lpstr> OSHA's New System for Managing Chemicals to Achieve Safer, Healthier Workplaces ….. and Beyond</vt:lpstr>
      <vt:lpstr>    Why chemicals matter: We’re getting sicker and chemicals are part of the reason why? </vt:lpstr>
      <vt:lpstr>PowerPoint Presentation</vt:lpstr>
      <vt:lpstr>Cancer Incidence and Mortality in Children</vt:lpstr>
      <vt:lpstr>PowerPoint Presentation</vt:lpstr>
      <vt:lpstr>The dose makes the poison</vt:lpstr>
      <vt:lpstr>Why do we think this has anything to do with chemicals? Because wildlife is getting sick too</vt:lpstr>
      <vt:lpstr>PowerPoint Presentation</vt:lpstr>
      <vt:lpstr> </vt:lpstr>
      <vt:lpstr>PowerPoint Presentation</vt:lpstr>
      <vt:lpstr>Breast Cancer and DDT</vt:lpstr>
      <vt:lpstr>PowerPoint Presentation</vt:lpstr>
      <vt:lpstr>PowerPoint Presentation</vt:lpstr>
      <vt:lpstr>PowerPoint Presentation</vt:lpstr>
      <vt:lpstr>PowerPoint Presentation</vt:lpstr>
      <vt:lpstr>PowerPoint Presentation</vt:lpstr>
      <vt:lpstr>ChemHAT</vt:lpstr>
      <vt:lpstr>Ethylene Oxide</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ChemHAT vs. GHS Icons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Economic Benefits of a Green Chemical Industry: Renewing Manufacturing Jobs While Protecting Health and the Environment</vt:lpstr>
      <vt:lpstr>The U.S. Chemical Industry Today</vt:lpstr>
      <vt:lpstr>PowerPoint Presentation</vt:lpstr>
      <vt:lpstr>PowerPoint Presentation</vt:lpstr>
      <vt:lpstr>Greener Chemistry &amp; Regulatory Reform Supports Competitiveness</vt:lpstr>
      <vt:lpstr>PowerPoint Presentation</vt:lpstr>
      <vt:lpstr> </vt:lpstr>
    </vt:vector>
  </TitlesOfParts>
  <Company>Blue Green Alliance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Dangerous Chemicals and Safer Alternatives</dc:title>
  <dc:creator>Charlotte Brody</dc:creator>
  <cp:lastModifiedBy>Charlotte Brody</cp:lastModifiedBy>
  <cp:revision>102</cp:revision>
  <cp:lastPrinted>2012-08-19T23:40:02Z</cp:lastPrinted>
  <dcterms:created xsi:type="dcterms:W3CDTF">2012-05-08T02:29:15Z</dcterms:created>
  <dcterms:modified xsi:type="dcterms:W3CDTF">2012-11-08T21:46:32Z</dcterms:modified>
</cp:coreProperties>
</file>